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4" r:id="rId5"/>
    <p:sldId id="260" r:id="rId6"/>
    <p:sldId id="262" r:id="rId7"/>
    <p:sldId id="263" r:id="rId8"/>
    <p:sldId id="26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47F99377-F9FB-1279-DC64-AC927FEBAB03}" name="Esther Attree (CSC)" initials="EA(" userId="S::attreee2@hwbcymru.net::5cbf26bd-a18a-44a6-a74f-692319ff2ce2" providerId="AD"/>
  <p188:author id="{EC82FFEA-B909-34AA-FE36-36B88E8BBD94}" name="Mathias  Maurer (CSC)" initials="MM(" userId="S::MaurerM7@Hwbcymru.net::4ac30b9e-81a0-4765-8ac8-3634ceaeab2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19F411-B912-4A46-82FF-656B56457E82}" v="34" dt="2023-09-24T13:12:34.133"/>
    <p1510:client id="{49DCAA56-CFFA-4F2F-8038-147EF3C405CE}" v="17" dt="2023-09-24T13:13:22.5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6" y="6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81C38-E650-5F3C-744F-A1FF76AD92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B94E9E-BAC1-8B40-5982-7FE43DB17A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7929D0-027F-4A2B-0365-9A8353D8F4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37434-3DEF-BCB6-B7FD-0A29580E8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74EF72-795C-B9C3-9A0C-46AEB129B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3068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7FEE4-3C5E-0096-D8EB-7CB8B691F6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4F78DB-6018-5825-C53C-6FB91DF822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73CF9C-EB57-90CA-0A35-212DACF23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C1C9D-08B7-32C2-A42F-B01045618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2206E-4CCB-486D-5556-F7B0DEBB8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7427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4522A-B766-7633-4AD1-2E68961C13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7F868-3815-EA3A-16D2-DAD506012D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D9DC44-1AC3-973F-4740-32C2041B5B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C1CE1C-49F1-82CD-16F3-D98FA35E5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F0AC39-FD8F-89DA-0BF5-AE893EA63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558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28B55-07E0-C96E-CE62-5EE4221F7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310510-1C57-0C06-06A0-D2F9BB51FD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6DAF53-82E4-882F-8C20-967C3E31C7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D65AA4-C85C-1D04-5FA2-0D7301031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E35547-2F57-E1CC-9780-AA83817C1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9600E4-ADF8-1796-DC22-FAD00CC91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611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F25BB-ACC7-B288-4642-084AA530F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27AEBD-C1F4-C39A-9B7C-683230925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12AFD2-00C5-1549-CA3E-0993B469BA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20921-9ED6-4155-FD58-1872D657C1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23ACC7-3211-1E85-DA8F-473558DDDD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0A0D1E-6E3A-41F1-9D40-BC2DDDA332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237963-774B-DF34-9B9E-5E89999925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1188E1-C777-E8CF-AEC8-F908C0F3B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946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B0F55-87C3-A128-392F-313676AC82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F61F99-2054-3FCF-5DF2-2B4841D1E5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9862235-0D62-8878-92A4-A1C7FB3CB2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ED3DA4-FDB9-812F-FCD9-36D977A69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63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0920E9-8DC5-281A-1230-FFF0C9FA3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43CCA8-AA67-A000-1424-F2AB9FB67C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0C2D20F-46D3-265E-2DD6-A9FD96009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57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B524E-DC44-6791-9AC3-3E86F9895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85470B-AA75-05AA-3716-F26B060F7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5C2316-525C-DBC8-B792-FB58F3EC6D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BE9F1E-0EC7-FB6C-2260-5BFDB49BC5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462D52-A01C-90A5-8053-3E5642B4D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599251-166E-9B4A-67BE-8AB293601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744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5F0E0-C6F7-CB9C-CD4F-85465B16D8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72C40E9-07FD-F15E-ED4A-418728F40E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4436E4-4F0B-12BA-1BA6-C4D300090C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9E68C5-1FD9-B6D9-DBBF-F345CC139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E0F8E3-DA34-40B9-1A91-D2C664B025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3B8F0D-87E7-B9A3-15A6-4D8995809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755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640C5-A929-703B-DA66-FF43CE266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5E348B-305D-26AC-182F-209B987406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52D90-8A3A-4B0A-7437-38A45C280C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0FD74F-4441-4E3F-A3F0-A61058A9CF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D6FFAA-5899-B140-B93A-0C91FAAA28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64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799393-6C76-95C2-B793-121D06C746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A1024E-1FD7-CC0A-D8BE-C31D7614A3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B85A9A-B6AA-0301-A45D-3D9145F169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396DBD-D1CA-7ABE-83C3-7D2E1B31A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7A71B8-77F2-8C56-D647-F01AF2BF0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555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329337-7CEE-0317-CFB5-AC01F4FA5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3AF1FA-2F0B-DF9B-12B4-7F0BDEEA33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BD40F2-4085-5986-38DC-4DA5710B3C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A38066-9473-45FA-840A-55C3FADEA68A}" type="datetimeFigureOut">
              <a:rPr lang="en-GB" smtClean="0"/>
              <a:t>15/10/2024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230370-65D4-5B0E-615E-28DC3B06B5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AC5F0D-91AB-DE3D-9A47-DF965C14E7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D5BBB-64D3-4DDD-B9F8-8B2744402F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346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EA669F-6EB1-44E9-8C90-8F86FA529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1" y="189011"/>
            <a:ext cx="1744110" cy="798063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65EEC47-4A78-44F5-BB16-0690070A2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" y="5645063"/>
            <a:ext cx="2013557" cy="120785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C9F1CB9-BF61-884D-90D7-C78FB84FEE56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E40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2E3B87-09F3-A142-8C1D-A06015B80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239118"/>
            <a:ext cx="1744110" cy="798063"/>
          </a:xfrm>
          <a:prstGeom prst="rect">
            <a:avLst/>
          </a:prstGeom>
        </p:spPr>
      </p:pic>
      <p:pic>
        <p:nvPicPr>
          <p:cNvPr id="25" name="Picture 2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80F25D5F-6FF9-4C4A-9C09-F2955E122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294"/>
            <a:ext cx="2046514" cy="12276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D4FA5C-C4B7-4292-A8BE-A7A67079902E}"/>
              </a:ext>
            </a:extLst>
          </p:cNvPr>
          <p:cNvSpPr txBox="1"/>
          <p:nvPr/>
        </p:nvSpPr>
        <p:spPr>
          <a:xfrm>
            <a:off x="1006778" y="2582614"/>
            <a:ext cx="1947021" cy="2031325"/>
          </a:xfrm>
          <a:prstGeom prst="rect">
            <a:avLst/>
          </a:prstGeom>
          <a:solidFill>
            <a:srgbClr val="E40313"/>
          </a:solidFill>
          <a:effectLst>
            <a:softEdge rad="762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err="1">
                <a:solidFill>
                  <a:schemeClr val="bg1"/>
                </a:solidFill>
              </a:rPr>
              <a:t>Idiomau</a:t>
            </a:r>
            <a:r>
              <a:rPr lang="en-GB" sz="2100" b="1" dirty="0">
                <a:solidFill>
                  <a:schemeClr val="bg1"/>
                </a:solidFill>
              </a:rPr>
              <a:t> ac </a:t>
            </a:r>
            <a:r>
              <a:rPr lang="en-GB" sz="2100" b="1" dirty="0" err="1">
                <a:solidFill>
                  <a:schemeClr val="bg1"/>
                </a:solidFill>
              </a:rPr>
              <a:t>ymadroddion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  <a:r>
              <a:rPr lang="en-GB" sz="2100" b="1" dirty="0" err="1">
                <a:solidFill>
                  <a:schemeClr val="bg1"/>
                </a:solidFill>
              </a:rPr>
              <a:t>defnyddiol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Idioms and useful phrases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8CC281-0BDD-4ED3-BFB9-3334A45706CE}"/>
              </a:ext>
            </a:extLst>
          </p:cNvPr>
          <p:cNvSpPr txBox="1"/>
          <p:nvPr/>
        </p:nvSpPr>
        <p:spPr>
          <a:xfrm>
            <a:off x="3759132" y="1817948"/>
            <a:ext cx="8145307" cy="3560655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Wn i ddim                         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I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don’t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know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cy-GB" sz="2400" dirty="0" err="1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Sa</a:t>
            </a:r>
            <a:r>
              <a:rPr lang="cy-GB" sz="2400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i’n siŵr                         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I’m not </a:t>
            </a:r>
            <a:r>
              <a:rPr lang="cy-GB" sz="2400" i="1" dirty="0" err="1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sure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A fi hefyd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Me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too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cy-GB" sz="2400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Dim o gwbl                       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Not at all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Na fi chwaith 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Nor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me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either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Dim diolch 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thank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you</a:t>
            </a: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Ych a fi        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Yuck</a:t>
            </a: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E0C7FD-4694-8E59-4CDF-0EEF8B8143CA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44C67B0-330A-0059-3750-A2E61C7B8ED8}"/>
              </a:ext>
            </a:extLst>
          </p:cNvPr>
          <p:cNvGrpSpPr/>
          <p:nvPr/>
        </p:nvGrpSpPr>
        <p:grpSpPr>
          <a:xfrm>
            <a:off x="615593" y="2073318"/>
            <a:ext cx="2795927" cy="2711363"/>
            <a:chOff x="640380" y="2110082"/>
            <a:chExt cx="2795927" cy="2711363"/>
          </a:xfrm>
          <a:solidFill>
            <a:srgbClr val="7030A0"/>
          </a:solidFill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FFA5021-5C26-58F0-8AB1-F41B9703B789}"/>
                </a:ext>
              </a:extLst>
            </p:cNvPr>
            <p:cNvSpPr txBox="1"/>
            <p:nvPr/>
          </p:nvSpPr>
          <p:spPr>
            <a:xfrm>
              <a:off x="640380" y="2110082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chemeClr val="bg1"/>
              </a:solidFill>
            </a:ln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Her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Gymraeg</a:t>
              </a: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Wythnosol</a:t>
              </a: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CCD</a:t>
              </a:r>
              <a:b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</a:b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 </a:t>
              </a: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CSC Weekly Welsh Challenge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4EB87BE-6F4E-0765-5447-1C6E95D33BEB}"/>
                </a:ext>
              </a:extLst>
            </p:cNvPr>
            <p:cNvSpPr txBox="1"/>
            <p:nvPr/>
          </p:nvSpPr>
          <p:spPr>
            <a:xfrm>
              <a:off x="683953" y="2112170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rgbClr val="7030A0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4D009BCC-4BD8-6568-F4A5-A266C95AB4D1}"/>
              </a:ext>
            </a:extLst>
          </p:cNvPr>
          <p:cNvSpPr txBox="1"/>
          <p:nvPr/>
        </p:nvSpPr>
        <p:spPr>
          <a:xfrm>
            <a:off x="1145391" y="2458459"/>
            <a:ext cx="1736332" cy="1938992"/>
          </a:xfrm>
          <a:prstGeom prst="rect">
            <a:avLst/>
          </a:prstGeom>
          <a:solidFill>
            <a:srgbClr val="7030A0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chemeClr val="bg1"/>
                </a:solidFill>
              </a:rPr>
              <a:t>Idiomau</a:t>
            </a:r>
            <a:r>
              <a:rPr lang="en-GB" sz="2000" b="1" dirty="0">
                <a:solidFill>
                  <a:schemeClr val="bg1"/>
                </a:solidFill>
              </a:rPr>
              <a:t> ac </a:t>
            </a:r>
            <a:r>
              <a:rPr lang="en-GB" sz="2000" b="1" dirty="0" err="1">
                <a:solidFill>
                  <a:schemeClr val="bg1"/>
                </a:solidFill>
              </a:rPr>
              <a:t>ymadroddion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defnyddiol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Idioms and useful phrases</a:t>
            </a:r>
          </a:p>
        </p:txBody>
      </p:sp>
      <p:pic>
        <p:nvPicPr>
          <p:cNvPr id="14" name="Picture 13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4DA1493B-D313-E3F7-657E-9D9FBE6D5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61" y="5632914"/>
            <a:ext cx="2046514" cy="12276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EBB30C-0C4D-9515-3406-44FB714CA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308048"/>
            <a:ext cx="1744110" cy="79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2617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EA669F-6EB1-44E9-8C90-8F86FA529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1" y="189011"/>
            <a:ext cx="1744110" cy="798063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65EEC47-4A78-44F5-BB16-0690070A2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" y="5645063"/>
            <a:ext cx="2013557" cy="120785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C9F1CB9-BF61-884D-90D7-C78FB84FEE56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E40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2E3B87-09F3-A142-8C1D-A06015B80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239118"/>
            <a:ext cx="1744110" cy="798063"/>
          </a:xfrm>
          <a:prstGeom prst="rect">
            <a:avLst/>
          </a:prstGeom>
        </p:spPr>
      </p:pic>
      <p:pic>
        <p:nvPicPr>
          <p:cNvPr id="25" name="Picture 2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80F25D5F-6FF9-4C4A-9C09-F2955E122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294"/>
            <a:ext cx="2046514" cy="122762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964078-B25C-5248-A088-4C572E8F469B}"/>
              </a:ext>
            </a:extLst>
          </p:cNvPr>
          <p:cNvSpPr txBox="1"/>
          <p:nvPr/>
        </p:nvSpPr>
        <p:spPr>
          <a:xfrm>
            <a:off x="2468086" y="6223866"/>
            <a:ext cx="8909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D4FA5C-C4B7-4292-A8BE-A7A67079902E}"/>
              </a:ext>
            </a:extLst>
          </p:cNvPr>
          <p:cNvSpPr txBox="1"/>
          <p:nvPr/>
        </p:nvSpPr>
        <p:spPr>
          <a:xfrm>
            <a:off x="1006778" y="2582614"/>
            <a:ext cx="1947021" cy="2031325"/>
          </a:xfrm>
          <a:prstGeom prst="rect">
            <a:avLst/>
          </a:prstGeom>
          <a:solidFill>
            <a:srgbClr val="E40313"/>
          </a:solidFill>
          <a:effectLst>
            <a:softEdge rad="762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err="1">
                <a:solidFill>
                  <a:schemeClr val="bg1"/>
                </a:solidFill>
              </a:rPr>
              <a:t>Idiomau</a:t>
            </a:r>
            <a:r>
              <a:rPr lang="en-GB" sz="2100" b="1" dirty="0">
                <a:solidFill>
                  <a:schemeClr val="bg1"/>
                </a:solidFill>
              </a:rPr>
              <a:t> ac </a:t>
            </a:r>
            <a:r>
              <a:rPr lang="en-GB" sz="2100" b="1" dirty="0" err="1">
                <a:solidFill>
                  <a:schemeClr val="bg1"/>
                </a:solidFill>
              </a:rPr>
              <a:t>ymadroddion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  <a:r>
              <a:rPr lang="en-GB" sz="2100" b="1" dirty="0" err="1">
                <a:solidFill>
                  <a:schemeClr val="bg1"/>
                </a:solidFill>
              </a:rPr>
              <a:t>defnyddiol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Idioms and useful phrases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8CC281-0BDD-4ED3-BFB9-3334A45706CE}"/>
              </a:ext>
            </a:extLst>
          </p:cNvPr>
          <p:cNvSpPr txBox="1"/>
          <p:nvPr/>
        </p:nvSpPr>
        <p:spPr>
          <a:xfrm>
            <a:off x="3715559" y="1645317"/>
            <a:ext cx="8145307" cy="375397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en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Bant â </a:t>
            </a:r>
            <a:r>
              <a:rPr lang="en-GB" sz="2400" dirty="0" err="1">
                <a:ea typeface="Verdana" panose="020B0604030504040204" pitchFamily="34" charset="0"/>
                <a:cs typeface="Times New Roman" panose="02020603050405020304" pitchFamily="18" charset="0"/>
              </a:rPr>
              <a:t>ni</a:t>
            </a:r>
            <a:r>
              <a:rPr lang="en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 / Bant â </a:t>
            </a:r>
            <a:r>
              <a:rPr lang="en-GB" sz="2400" dirty="0" err="1">
                <a:ea typeface="Verdana" panose="020B0604030504040204" pitchFamily="34" charset="0"/>
                <a:cs typeface="Times New Roman" panose="02020603050405020304" pitchFamily="18" charset="0"/>
              </a:rPr>
              <a:t>ti</a:t>
            </a:r>
            <a:r>
              <a:rPr lang="en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         </a:t>
            </a:r>
            <a:r>
              <a:rPr lang="en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Off we go / Off you go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Pwy a ŵyr</a:t>
            </a:r>
            <a:r>
              <a:rPr lang="cy-GB" sz="2400" b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	                </a:t>
            </a:r>
            <a:r>
              <a:rPr lang="cy-GB" sz="2400" i="1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Who</a:t>
            </a:r>
            <a:r>
              <a:rPr lang="cy-GB" sz="2400" i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knows</a:t>
            </a:r>
            <a:r>
              <a:rPr lang="cy-GB" sz="2400" i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/ You </a:t>
            </a:r>
            <a:r>
              <a:rPr lang="cy-GB" sz="2400" i="1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never</a:t>
            </a:r>
            <a:r>
              <a:rPr lang="cy-GB" sz="2400" i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know</a:t>
            </a:r>
            <a:endParaRPr lang="cy-GB" sz="2400" i="1" dirty="0">
              <a:effectLst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</a:pPr>
            <a:r>
              <a:rPr lang="cy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A dweud y gwir</a:t>
            </a:r>
            <a:r>
              <a:rPr lang="en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               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To be honest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(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literally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: To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say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the truth)</a:t>
            </a:r>
          </a:p>
          <a:p>
            <a:pPr>
              <a:lnSpc>
                <a:spcPct val="105000"/>
              </a:lnSpc>
            </a:pPr>
            <a:r>
              <a:rPr lang="cy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Bobol bach/                    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Goodness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gracious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!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Mawredd mawr!            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literally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: 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Little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people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great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Majesty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!)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Dal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ati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/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Daliwch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ati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!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Keep at it, don't give up! 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(one person / several people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)</a:t>
            </a:r>
            <a:r>
              <a:rPr kumimoji="0" lang="cy-GB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</a:t>
            </a:r>
            <a:endParaRPr lang="cy-GB" sz="2400" i="1" dirty="0"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E0C7FD-4694-8E59-4CDF-0EEF8B8143CA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44C67B0-330A-0059-3750-A2E61C7B8ED8}"/>
              </a:ext>
            </a:extLst>
          </p:cNvPr>
          <p:cNvGrpSpPr/>
          <p:nvPr/>
        </p:nvGrpSpPr>
        <p:grpSpPr>
          <a:xfrm>
            <a:off x="615593" y="2073318"/>
            <a:ext cx="2795927" cy="2711363"/>
            <a:chOff x="640380" y="2110082"/>
            <a:chExt cx="2795927" cy="2711363"/>
          </a:xfrm>
          <a:solidFill>
            <a:srgbClr val="7030A0"/>
          </a:solidFill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FFA5021-5C26-58F0-8AB1-F41B9703B789}"/>
                </a:ext>
              </a:extLst>
            </p:cNvPr>
            <p:cNvSpPr txBox="1"/>
            <p:nvPr/>
          </p:nvSpPr>
          <p:spPr>
            <a:xfrm>
              <a:off x="640380" y="2110082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chemeClr val="bg1"/>
              </a:solidFill>
            </a:ln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Her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Gymraeg</a:t>
              </a: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Wythnosol</a:t>
              </a: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CCD</a:t>
              </a:r>
              <a:b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</a:b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 </a:t>
              </a: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CSC Weekly Welsh Challenge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C4EB87BE-6F4E-0765-5447-1C6E95D33BEB}"/>
                </a:ext>
              </a:extLst>
            </p:cNvPr>
            <p:cNvSpPr txBox="1"/>
            <p:nvPr/>
          </p:nvSpPr>
          <p:spPr>
            <a:xfrm>
              <a:off x="683953" y="2112170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rgbClr val="7030A0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4D009BCC-4BD8-6568-F4A5-A266C95AB4D1}"/>
              </a:ext>
            </a:extLst>
          </p:cNvPr>
          <p:cNvSpPr txBox="1"/>
          <p:nvPr/>
        </p:nvSpPr>
        <p:spPr>
          <a:xfrm>
            <a:off x="1145391" y="2458459"/>
            <a:ext cx="1736332" cy="1938992"/>
          </a:xfrm>
          <a:prstGeom prst="rect">
            <a:avLst/>
          </a:prstGeom>
          <a:solidFill>
            <a:srgbClr val="7030A0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chemeClr val="bg1"/>
                </a:solidFill>
              </a:rPr>
              <a:t>Idiomau</a:t>
            </a:r>
            <a:r>
              <a:rPr lang="en-GB" sz="2000" b="1" dirty="0">
                <a:solidFill>
                  <a:schemeClr val="bg1"/>
                </a:solidFill>
              </a:rPr>
              <a:t> ac </a:t>
            </a:r>
            <a:r>
              <a:rPr lang="en-GB" sz="2000" b="1" dirty="0" err="1">
                <a:solidFill>
                  <a:schemeClr val="bg1"/>
                </a:solidFill>
              </a:rPr>
              <a:t>ymadroddion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defnyddiol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Idioms and useful phrases</a:t>
            </a:r>
          </a:p>
        </p:txBody>
      </p:sp>
      <p:pic>
        <p:nvPicPr>
          <p:cNvPr id="14" name="Picture 13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4DA1493B-D313-E3F7-657E-9D9FBE6D58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61" y="5632914"/>
            <a:ext cx="2046514" cy="12276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DEBB30C-0C4D-9515-3406-44FB714CA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308048"/>
            <a:ext cx="1744110" cy="79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1341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EA669F-6EB1-44E9-8C90-8F86FA529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1" y="189011"/>
            <a:ext cx="1744110" cy="798063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65EEC47-4A78-44F5-BB16-0690070A2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" y="5645063"/>
            <a:ext cx="2013557" cy="120785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C9F1CB9-BF61-884D-90D7-C78FB84FEE56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E40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2E3B87-09F3-A142-8C1D-A06015B80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239118"/>
            <a:ext cx="1744110" cy="798063"/>
          </a:xfrm>
          <a:prstGeom prst="rect">
            <a:avLst/>
          </a:prstGeom>
        </p:spPr>
      </p:pic>
      <p:pic>
        <p:nvPicPr>
          <p:cNvPr id="25" name="Picture 2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80F25D5F-6FF9-4C4A-9C09-F2955E122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294"/>
            <a:ext cx="2046514" cy="122762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964078-B25C-5248-A088-4C572E8F469B}"/>
              </a:ext>
            </a:extLst>
          </p:cNvPr>
          <p:cNvSpPr txBox="1"/>
          <p:nvPr/>
        </p:nvSpPr>
        <p:spPr>
          <a:xfrm>
            <a:off x="2696686" y="6192856"/>
            <a:ext cx="8909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D4FA5C-C4B7-4292-A8BE-A7A67079902E}"/>
              </a:ext>
            </a:extLst>
          </p:cNvPr>
          <p:cNvSpPr txBox="1"/>
          <p:nvPr/>
        </p:nvSpPr>
        <p:spPr>
          <a:xfrm>
            <a:off x="1006778" y="2582614"/>
            <a:ext cx="1947021" cy="2031325"/>
          </a:xfrm>
          <a:prstGeom prst="rect">
            <a:avLst/>
          </a:prstGeom>
          <a:solidFill>
            <a:srgbClr val="E40313"/>
          </a:solidFill>
          <a:effectLst>
            <a:softEdge rad="762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err="1">
                <a:solidFill>
                  <a:schemeClr val="bg1"/>
                </a:solidFill>
              </a:rPr>
              <a:t>Idiomau</a:t>
            </a:r>
            <a:r>
              <a:rPr lang="en-GB" sz="2100" b="1" dirty="0">
                <a:solidFill>
                  <a:schemeClr val="bg1"/>
                </a:solidFill>
              </a:rPr>
              <a:t> ac </a:t>
            </a:r>
            <a:r>
              <a:rPr lang="en-GB" sz="2100" b="1" dirty="0" err="1">
                <a:solidFill>
                  <a:schemeClr val="bg1"/>
                </a:solidFill>
              </a:rPr>
              <a:t>ymadroddion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  <a:r>
              <a:rPr lang="en-GB" sz="2100" b="1" dirty="0" err="1">
                <a:solidFill>
                  <a:schemeClr val="bg1"/>
                </a:solidFill>
              </a:rPr>
              <a:t>defnyddiol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Idioms and useful phrases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8CC281-0BDD-4ED3-BFB9-3334A45706CE}"/>
              </a:ext>
            </a:extLst>
          </p:cNvPr>
          <p:cNvSpPr txBox="1"/>
          <p:nvPr/>
        </p:nvSpPr>
        <p:spPr>
          <a:xfrm>
            <a:off x="3854172" y="485771"/>
            <a:ext cx="8153863" cy="588436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Ti’n seren!                                              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You </a:t>
            </a:r>
            <a:r>
              <a:rPr lang="cy-GB" sz="2400" i="1" dirty="0" err="1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are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a </a:t>
            </a:r>
            <a:r>
              <a:rPr lang="cy-GB" sz="2400" i="1" dirty="0" err="1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star</a:t>
            </a:r>
            <a:r>
              <a:rPr lang="cy-GB" sz="2400" i="1" dirty="0">
                <a:solidFill>
                  <a:prstClr val="black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!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Ti’n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werth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y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byd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.                                   </a:t>
            </a:r>
            <a:r>
              <a:rPr lang="en-US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You are worth the world.</a:t>
            </a:r>
            <a:r>
              <a:rPr lang="en-US" sz="20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</a:t>
            </a:r>
            <a:endParaRPr lang="en-US" i="1" dirty="0">
              <a:solidFill>
                <a:srgbClr val="000000"/>
              </a:solidFill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Mae Sam yn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werth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y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byd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.                    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Sam is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worth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the </a:t>
            </a:r>
            <a:r>
              <a:rPr kumimoji="0" lang="cy-GB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world</a:t>
            </a:r>
            <a:r>
              <a:rPr kumimoji="0" lang="cy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cy-GB" sz="2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Dw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i’n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rhoi’r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ffidil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yn y to.                    </a:t>
            </a:r>
            <a:r>
              <a:rPr lang="en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I give up.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            (literally: I put </a:t>
            </a:r>
            <a:r>
              <a:rPr kumimoji="0" lang="en-GB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th</a:t>
            </a:r>
            <a:r>
              <a:rPr lang="en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e </a:t>
            </a: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fiddle in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            </a:t>
            </a: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the roof)</a:t>
            </a:r>
            <a:endParaRPr kumimoji="0" lang="en-GB" sz="32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Paid a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rhoi’r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ffidil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yn y to!                    </a:t>
            </a: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Don’t give up!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1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cy-GB" sz="2400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Dw i wrth fy modd gyda + </a:t>
            </a:r>
            <a:r>
              <a:rPr lang="cy-GB" sz="2400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noun</a:t>
            </a:r>
            <a:r>
              <a:rPr lang="cy-GB" sz="2400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I 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love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/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really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enjoy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+ 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noun</a:t>
            </a:r>
            <a:endParaRPr lang="cy-GB" sz="2400" i="1" dirty="0">
              <a:solidFill>
                <a:srgbClr val="000000"/>
              </a:solidFill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cy-GB" sz="2400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Dw i wrth fy modd yn + </a:t>
            </a:r>
            <a:r>
              <a:rPr lang="cy-GB" sz="2400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verb</a:t>
            </a:r>
            <a:r>
              <a:rPr lang="cy-GB" sz="2400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I 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love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/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really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enjoy</a:t>
            </a:r>
            <a:r>
              <a:rPr lang="cy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+ </a:t>
            </a:r>
            <a:r>
              <a:rPr lang="cy-GB" sz="2400" i="1" dirty="0" err="1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verb</a:t>
            </a:r>
            <a:endParaRPr lang="en-GB" sz="2400" i="1" dirty="0">
              <a:solidFill>
                <a:srgbClr val="000000"/>
              </a:solidFill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CD87ECA-CCBB-B2B4-0FDD-B0F18EAFECB5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0C23C7FE-8C19-8E64-2760-0015A6CAACC4}"/>
              </a:ext>
            </a:extLst>
          </p:cNvPr>
          <p:cNvGrpSpPr/>
          <p:nvPr/>
        </p:nvGrpSpPr>
        <p:grpSpPr>
          <a:xfrm>
            <a:off x="615593" y="2073318"/>
            <a:ext cx="2795927" cy="2711363"/>
            <a:chOff x="640380" y="2110082"/>
            <a:chExt cx="2795927" cy="2711363"/>
          </a:xfrm>
          <a:solidFill>
            <a:srgbClr val="7030A0"/>
          </a:solidFill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23F579F-31DA-4A47-2D8F-B4F0D3D9DA91}"/>
                </a:ext>
              </a:extLst>
            </p:cNvPr>
            <p:cNvSpPr txBox="1"/>
            <p:nvPr/>
          </p:nvSpPr>
          <p:spPr>
            <a:xfrm>
              <a:off x="640380" y="2110082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chemeClr val="bg1"/>
              </a:solidFill>
            </a:ln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Her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Gymraeg</a:t>
              </a: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Wythnosol</a:t>
              </a: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CCD</a:t>
              </a:r>
              <a:b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</a:b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 </a:t>
              </a: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CSC Weekly Welsh Challenge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C5471C1-6A55-6EBA-31EF-F4744A97E1D1}"/>
                </a:ext>
              </a:extLst>
            </p:cNvPr>
            <p:cNvSpPr txBox="1"/>
            <p:nvPr/>
          </p:nvSpPr>
          <p:spPr>
            <a:xfrm>
              <a:off x="683953" y="2112170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rgbClr val="7030A0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</p:grpSp>
      <p:pic>
        <p:nvPicPr>
          <p:cNvPr id="14" name="Picture 13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85704824-0571-6E40-55A4-49A57066F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61" y="5632914"/>
            <a:ext cx="2046514" cy="12276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E3C5E51-4343-495E-DB3B-135C8F1C1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308048"/>
            <a:ext cx="1744110" cy="79806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AB54A309-2A00-3077-9CCF-2A6A1DD4751B}"/>
              </a:ext>
            </a:extLst>
          </p:cNvPr>
          <p:cNvSpPr txBox="1"/>
          <p:nvPr/>
        </p:nvSpPr>
        <p:spPr>
          <a:xfrm>
            <a:off x="1145391" y="2458459"/>
            <a:ext cx="1736332" cy="1938992"/>
          </a:xfrm>
          <a:prstGeom prst="rect">
            <a:avLst/>
          </a:prstGeom>
          <a:solidFill>
            <a:srgbClr val="7030A0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chemeClr val="bg1"/>
                </a:solidFill>
              </a:rPr>
              <a:t>Idiomau</a:t>
            </a:r>
            <a:r>
              <a:rPr lang="en-GB" sz="2000" b="1" dirty="0">
                <a:solidFill>
                  <a:schemeClr val="bg1"/>
                </a:solidFill>
              </a:rPr>
              <a:t> ac </a:t>
            </a:r>
            <a:r>
              <a:rPr lang="en-GB" sz="2000" b="1" dirty="0" err="1">
                <a:solidFill>
                  <a:schemeClr val="bg1"/>
                </a:solidFill>
              </a:rPr>
              <a:t>ymadroddion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defnyddiol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Idioms and useful phrases</a:t>
            </a:r>
          </a:p>
        </p:txBody>
      </p:sp>
    </p:spTree>
    <p:extLst>
      <p:ext uri="{BB962C8B-B14F-4D97-AF65-F5344CB8AC3E}">
        <p14:creationId xmlns:p14="http://schemas.microsoft.com/office/powerpoint/2010/main" val="489499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EA669F-6EB1-44E9-8C90-8F86FA529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1" y="189011"/>
            <a:ext cx="1744110" cy="798063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65EEC47-4A78-44F5-BB16-0690070A2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" y="5645063"/>
            <a:ext cx="2013557" cy="120785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C9F1CB9-BF61-884D-90D7-C78FB84FEE56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E40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2E3B87-09F3-A142-8C1D-A06015B80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239118"/>
            <a:ext cx="1744110" cy="798063"/>
          </a:xfrm>
          <a:prstGeom prst="rect">
            <a:avLst/>
          </a:prstGeom>
        </p:spPr>
      </p:pic>
      <p:pic>
        <p:nvPicPr>
          <p:cNvPr id="25" name="Picture 2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80F25D5F-6FF9-4C4A-9C09-F2955E122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294"/>
            <a:ext cx="2046514" cy="122762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964078-B25C-5248-A088-4C572E8F469B}"/>
              </a:ext>
            </a:extLst>
          </p:cNvPr>
          <p:cNvSpPr txBox="1"/>
          <p:nvPr/>
        </p:nvSpPr>
        <p:spPr>
          <a:xfrm>
            <a:off x="2468086" y="6223866"/>
            <a:ext cx="8909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/>
              <a:t>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AD4FA5C-C4B7-4292-A8BE-A7A67079902E}"/>
              </a:ext>
            </a:extLst>
          </p:cNvPr>
          <p:cNvSpPr txBox="1"/>
          <p:nvPr/>
        </p:nvSpPr>
        <p:spPr>
          <a:xfrm>
            <a:off x="1006778" y="2582614"/>
            <a:ext cx="1947021" cy="2031325"/>
          </a:xfrm>
          <a:prstGeom prst="rect">
            <a:avLst/>
          </a:prstGeom>
          <a:solidFill>
            <a:srgbClr val="E40313"/>
          </a:solidFill>
          <a:effectLst>
            <a:softEdge rad="762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err="1">
                <a:solidFill>
                  <a:schemeClr val="bg1"/>
                </a:solidFill>
              </a:rPr>
              <a:t>Idiomau</a:t>
            </a:r>
            <a:r>
              <a:rPr lang="en-GB" sz="2100" b="1" dirty="0">
                <a:solidFill>
                  <a:schemeClr val="bg1"/>
                </a:solidFill>
              </a:rPr>
              <a:t> ac </a:t>
            </a:r>
            <a:r>
              <a:rPr lang="en-GB" sz="2100" b="1" dirty="0" err="1">
                <a:solidFill>
                  <a:schemeClr val="bg1"/>
                </a:solidFill>
              </a:rPr>
              <a:t>ymadroddion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  <a:r>
              <a:rPr lang="en-GB" sz="2100" b="1" dirty="0" err="1">
                <a:solidFill>
                  <a:schemeClr val="bg1"/>
                </a:solidFill>
              </a:rPr>
              <a:t>defnyddiol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Idioms and useful phrases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8CC281-0BDD-4ED3-BFB9-3334A45706CE}"/>
              </a:ext>
            </a:extLst>
          </p:cNvPr>
          <p:cNvSpPr txBox="1"/>
          <p:nvPr/>
        </p:nvSpPr>
        <p:spPr>
          <a:xfrm>
            <a:off x="3715559" y="420112"/>
            <a:ext cx="8306471" cy="6015686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05000"/>
              </a:lnSpc>
              <a:defRPr/>
            </a:pP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Dw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i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wedi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mynd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dros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ben </a:t>
            </a:r>
            <a:r>
              <a:rPr lang="en-GB" sz="2400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llestri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.  </a:t>
            </a:r>
            <a:r>
              <a:rPr lang="en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I have gone over the top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buClrTx/>
              <a:buSzTx/>
              <a:buFontTx/>
              <a:buNone/>
              <a:tabLst/>
              <a:defRPr/>
            </a:pP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      (literally: I have </a:t>
            </a:r>
            <a:r>
              <a:rPr kumimoji="0" lang="en-GB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gon</a:t>
            </a:r>
            <a:r>
              <a:rPr lang="en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e over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lang="en-GB" sz="2400" i="1" dirty="0">
                <a:solidFill>
                  <a:srgbClr val="000000"/>
                </a:solidFill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       the top of the dishes</a:t>
            </a: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Mae Sam wedi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mynd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dros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              </a:t>
            </a: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Sam has  gone over the top.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ben </a:t>
            </a:r>
            <a:r>
              <a:rPr kumimoji="0" lang="en-GB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llestri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Verdana" panose="020B0604030504040204" pitchFamily="34" charset="0"/>
                <a:cs typeface="Times New Roman" panose="02020603050405020304" pitchFamily="18" charset="0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Tx/>
              <a:buNone/>
              <a:tabLst/>
              <a:defRPr/>
            </a:pPr>
            <a:endParaRPr lang="en-GB" sz="2400" dirty="0">
              <a:solidFill>
                <a:srgbClr val="000000"/>
              </a:solidFill>
              <a:latin typeface="Calibri" panose="020F0502020204030204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</a:pPr>
            <a:r>
              <a:rPr lang="en-US" sz="2400" dirty="0" err="1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Dw</a:t>
            </a:r>
            <a:r>
              <a:rPr lang="en-US" sz="2400" dirty="0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wedi</a:t>
            </a:r>
            <a:r>
              <a:rPr lang="en-US" sz="2400" dirty="0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cael</a:t>
            </a:r>
            <a:r>
              <a:rPr lang="en-US" sz="2400" dirty="0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llond</a:t>
            </a:r>
            <a:r>
              <a:rPr lang="en-US" sz="2400" dirty="0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bol</a:t>
            </a:r>
            <a:r>
              <a:rPr lang="en-US" sz="2400" dirty="0">
                <a:solidFill>
                  <a:srgbClr val="000000"/>
                </a:solidFill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!</a:t>
            </a:r>
            <a:r>
              <a:rPr lang="en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               </a:t>
            </a:r>
            <a:r>
              <a:rPr lang="cy-GB" sz="2400" i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I </a:t>
            </a:r>
            <a:r>
              <a:rPr lang="cy-GB" sz="2400" i="1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have</a:t>
            </a:r>
            <a:r>
              <a:rPr lang="cy-GB" sz="2400" i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had </a:t>
            </a:r>
            <a:r>
              <a:rPr lang="cy-GB" sz="2400" i="1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enough</a:t>
            </a:r>
            <a:r>
              <a:rPr lang="cy-GB" sz="2400" i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!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      (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literally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: I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have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had a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full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ea typeface="Verdana" panose="020B0604030504040204" pitchFamily="34" charset="0"/>
                <a:cs typeface="Times New Roman" panose="02020603050405020304" pitchFamily="18" charset="0"/>
              </a:rPr>
              <a:t>belly</a:t>
            </a:r>
            <a:r>
              <a:rPr lang="cy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!)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Mae Sam wedi cael llond bol.       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Sam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has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had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enough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endParaRPr lang="en-GB" sz="2400" i="1" dirty="0">
              <a:solidFill>
                <a:srgbClr val="000000"/>
              </a:solidFill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Dw i’n gwenu o glust i glust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.          I am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smiling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from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ear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to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ear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5000"/>
              </a:lnSpc>
            </a:pPr>
            <a:r>
              <a:rPr lang="cy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Mae Sam yn gwenu o glust i          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Sam is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smiling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from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ear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to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ear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glust.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601A7A-83CD-BB00-223B-8B5362B030E3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224C808-97DA-75B9-7728-743A40D8724F}"/>
              </a:ext>
            </a:extLst>
          </p:cNvPr>
          <p:cNvGrpSpPr/>
          <p:nvPr/>
        </p:nvGrpSpPr>
        <p:grpSpPr>
          <a:xfrm>
            <a:off x="615593" y="2073318"/>
            <a:ext cx="2795927" cy="2711363"/>
            <a:chOff x="640380" y="2110082"/>
            <a:chExt cx="2795927" cy="2711363"/>
          </a:xfrm>
          <a:solidFill>
            <a:srgbClr val="7030A0"/>
          </a:solidFill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53E53911-CEC1-5E13-AF3F-35CE2B173009}"/>
                </a:ext>
              </a:extLst>
            </p:cNvPr>
            <p:cNvSpPr txBox="1"/>
            <p:nvPr/>
          </p:nvSpPr>
          <p:spPr>
            <a:xfrm>
              <a:off x="640380" y="2110082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chemeClr val="bg1"/>
              </a:solidFill>
            </a:ln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Her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Gymraeg</a:t>
              </a: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Wythnosol</a:t>
              </a: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CCD</a:t>
              </a:r>
              <a:b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</a:b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 </a:t>
              </a: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CSC Weekly Welsh Challenge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B8E67B1-FB73-83A1-C91E-509428F94B51}"/>
                </a:ext>
              </a:extLst>
            </p:cNvPr>
            <p:cNvSpPr txBox="1"/>
            <p:nvPr/>
          </p:nvSpPr>
          <p:spPr>
            <a:xfrm>
              <a:off x="683953" y="2112170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rgbClr val="7030A0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</p:grpSp>
      <p:pic>
        <p:nvPicPr>
          <p:cNvPr id="14" name="Picture 13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6FE34D7E-72CF-D372-2EA2-6D23C88EC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61" y="5632914"/>
            <a:ext cx="2046514" cy="122762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49CC6F-DF15-902F-296D-A50267566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308048"/>
            <a:ext cx="1744110" cy="79806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B10C234-27BB-C08D-6E70-7DA73AE6FDE6}"/>
              </a:ext>
            </a:extLst>
          </p:cNvPr>
          <p:cNvSpPr txBox="1"/>
          <p:nvPr/>
        </p:nvSpPr>
        <p:spPr>
          <a:xfrm>
            <a:off x="1145391" y="2458459"/>
            <a:ext cx="1736332" cy="1938992"/>
          </a:xfrm>
          <a:prstGeom prst="rect">
            <a:avLst/>
          </a:prstGeom>
          <a:solidFill>
            <a:srgbClr val="7030A0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chemeClr val="bg1"/>
                </a:solidFill>
              </a:rPr>
              <a:t>Idiomau</a:t>
            </a:r>
            <a:r>
              <a:rPr lang="en-GB" sz="2000" b="1" dirty="0">
                <a:solidFill>
                  <a:schemeClr val="bg1"/>
                </a:solidFill>
              </a:rPr>
              <a:t> ac </a:t>
            </a:r>
            <a:r>
              <a:rPr lang="en-GB" sz="2000" b="1" dirty="0" err="1">
                <a:solidFill>
                  <a:schemeClr val="bg1"/>
                </a:solidFill>
              </a:rPr>
              <a:t>ymadroddion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defnyddiol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Idioms and useful phrases</a:t>
            </a:r>
          </a:p>
        </p:txBody>
      </p:sp>
    </p:spTree>
    <p:extLst>
      <p:ext uri="{BB962C8B-B14F-4D97-AF65-F5344CB8AC3E}">
        <p14:creationId xmlns:p14="http://schemas.microsoft.com/office/powerpoint/2010/main" val="820581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EA669F-6EB1-44E9-8C90-8F86FA529C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1" y="189011"/>
            <a:ext cx="1744110" cy="798063"/>
          </a:xfrm>
          <a:prstGeom prst="rect">
            <a:avLst/>
          </a:prstGeom>
        </p:spPr>
      </p:pic>
      <p:pic>
        <p:nvPicPr>
          <p:cNvPr id="9" name="Picture 8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765EEC47-4A78-44F5-BB16-0690070A21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7" y="5645063"/>
            <a:ext cx="2013557" cy="1207856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C9F1CB9-BF61-884D-90D7-C78FB84FEE56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E403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32E3B87-09F3-A142-8C1D-A06015B80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239118"/>
            <a:ext cx="1744110" cy="798063"/>
          </a:xfrm>
          <a:prstGeom prst="rect">
            <a:avLst/>
          </a:prstGeom>
        </p:spPr>
      </p:pic>
      <p:pic>
        <p:nvPicPr>
          <p:cNvPr id="25" name="Picture 24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80F25D5F-6FF9-4C4A-9C09-F2955E1223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25294"/>
            <a:ext cx="2046514" cy="122762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D4FA5C-C4B7-4292-A8BE-A7A67079902E}"/>
              </a:ext>
            </a:extLst>
          </p:cNvPr>
          <p:cNvSpPr txBox="1"/>
          <p:nvPr/>
        </p:nvSpPr>
        <p:spPr>
          <a:xfrm>
            <a:off x="1006778" y="2582614"/>
            <a:ext cx="1947021" cy="2031325"/>
          </a:xfrm>
          <a:prstGeom prst="rect">
            <a:avLst/>
          </a:prstGeom>
          <a:solidFill>
            <a:srgbClr val="E40313"/>
          </a:solidFill>
          <a:effectLst>
            <a:softEdge rad="762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err="1">
                <a:solidFill>
                  <a:schemeClr val="bg1"/>
                </a:solidFill>
              </a:rPr>
              <a:t>Idiomau</a:t>
            </a:r>
            <a:r>
              <a:rPr lang="en-GB" sz="2100" b="1" dirty="0">
                <a:solidFill>
                  <a:schemeClr val="bg1"/>
                </a:solidFill>
              </a:rPr>
              <a:t> ac </a:t>
            </a:r>
            <a:r>
              <a:rPr lang="en-GB" sz="2100" b="1" dirty="0" err="1">
                <a:solidFill>
                  <a:schemeClr val="bg1"/>
                </a:solidFill>
              </a:rPr>
              <a:t>ymadroddion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  <a:r>
              <a:rPr lang="en-GB" sz="2100" b="1" dirty="0" err="1">
                <a:solidFill>
                  <a:schemeClr val="bg1"/>
                </a:solidFill>
              </a:rPr>
              <a:t>defnyddiol</a:t>
            </a:r>
            <a:r>
              <a:rPr lang="en-GB" sz="2100" b="1" dirty="0">
                <a:solidFill>
                  <a:schemeClr val="bg1"/>
                </a:solidFill>
              </a:rPr>
              <a:t> </a:t>
            </a:r>
          </a:p>
          <a:p>
            <a:pPr algn="ctr"/>
            <a:endParaRPr lang="en-GB" sz="2100" b="1" dirty="0">
              <a:solidFill>
                <a:schemeClr val="bg1"/>
              </a:solidFill>
            </a:endParaRPr>
          </a:p>
          <a:p>
            <a:pPr algn="ctr"/>
            <a:r>
              <a:rPr lang="en-GB" sz="2100" b="1" dirty="0">
                <a:solidFill>
                  <a:schemeClr val="bg1"/>
                </a:solidFill>
              </a:rPr>
              <a:t>Idioms and useful phrases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8CC281-0BDD-4ED3-BFB9-3334A45706CE}"/>
              </a:ext>
            </a:extLst>
          </p:cNvPr>
          <p:cNvSpPr txBox="1"/>
          <p:nvPr/>
        </p:nvSpPr>
        <p:spPr>
          <a:xfrm>
            <a:off x="3759132" y="1106111"/>
            <a:ext cx="8098497" cy="4660443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Gwna dy orau glas/                          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Do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your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very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best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! 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Gwnewch eich gorau glas!              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(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one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person /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several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cy-GB" sz="2400" i="1" dirty="0" err="1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people</a:t>
            </a:r>
            <a:r>
              <a:rPr lang="cy-GB" sz="2400" i="1" dirty="0">
                <a:solidFill>
                  <a:srgbClr val="000000"/>
                </a:solidFill>
                <a:ea typeface="Verdana" panose="020B0604030504040204" pitchFamily="34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endParaRPr lang="en-GB" sz="2800" i="1" dirty="0">
              <a:solidFill>
                <a:srgbClr val="000000"/>
              </a:solidFill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</a:pPr>
            <a:r>
              <a:rPr lang="en-GB" sz="2400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Mae </a:t>
            </a:r>
            <a:r>
              <a:rPr lang="en-GB" sz="2400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hwn</a:t>
            </a:r>
            <a:r>
              <a:rPr lang="en-GB" sz="2400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yn </a:t>
            </a:r>
            <a:r>
              <a:rPr lang="en-GB" sz="2400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codi</a:t>
            </a:r>
            <a:r>
              <a:rPr lang="en-GB" sz="2400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 err="1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calon</a:t>
            </a:r>
            <a:r>
              <a:rPr lang="en-GB" sz="2400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.                  </a:t>
            </a:r>
            <a:r>
              <a:rPr lang="en-GB" sz="2400" i="1" dirty="0">
                <a:effectLst/>
                <a:ea typeface="Verdana" panose="020B0604030504040204" pitchFamily="34" charset="0"/>
                <a:cs typeface="Times New Roman" panose="02020603050405020304" pitchFamily="18" charset="0"/>
              </a:rPr>
              <a:t>This raises your spirits</a:t>
            </a:r>
            <a:r>
              <a:rPr lang="en-GB" sz="1800" i="1" dirty="0">
                <a:effectLst/>
                <a:latin typeface="Calibri" panose="020F050202020403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en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       (literally: this raises the heart)</a:t>
            </a:r>
          </a:p>
          <a:p>
            <a:pPr>
              <a:lnSpc>
                <a:spcPct val="105000"/>
              </a:lnSpc>
              <a:spcAft>
                <a:spcPts val="1000"/>
              </a:spcAft>
            </a:pPr>
            <a:endParaRPr lang="en-GB" sz="2400" dirty="0">
              <a:effectLst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</a:pPr>
            <a:r>
              <a:rPr lang="cy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Tri chynnig i Gymro!</a:t>
            </a:r>
            <a:r>
              <a:rPr lang="en-GB" sz="2400" dirty="0">
                <a:ea typeface="Verdana" panose="020B0604030504040204" pitchFamily="34" charset="0"/>
                <a:cs typeface="Times New Roman" panose="02020603050405020304" pitchFamily="18" charset="0"/>
              </a:rPr>
              <a:t>                       </a:t>
            </a:r>
            <a:r>
              <a:rPr lang="en-GB" sz="2400" i="1" dirty="0">
                <a:ea typeface="Verdana" panose="020B0604030504040204" pitchFamily="34" charset="0"/>
                <a:cs typeface="Times New Roman" panose="02020603050405020304" pitchFamily="18" charset="0"/>
              </a:rPr>
              <a:t> Third time lucky</a:t>
            </a:r>
          </a:p>
          <a:p>
            <a:pPr>
              <a:lnSpc>
                <a:spcPct val="105000"/>
              </a:lnSpc>
            </a:pPr>
            <a:r>
              <a:rPr lang="en-GB" sz="2400" i="1" dirty="0">
                <a:ea typeface="Verdana"/>
                <a:cs typeface="Times New Roman"/>
              </a:rPr>
              <a:t>                                                            (literally: </a:t>
            </a:r>
            <a:r>
              <a:rPr lang="cy-GB" sz="2400" i="1" dirty="0" err="1">
                <a:ea typeface="Verdana"/>
                <a:cs typeface="Times New Roman"/>
              </a:rPr>
              <a:t>Three</a:t>
            </a:r>
            <a:r>
              <a:rPr lang="cy-GB" sz="2400" i="1" dirty="0">
                <a:ea typeface="Verdana"/>
                <a:cs typeface="Times New Roman"/>
              </a:rPr>
              <a:t> </a:t>
            </a:r>
            <a:r>
              <a:rPr lang="cy-GB" sz="2400" i="1" dirty="0" err="1">
                <a:ea typeface="Verdana"/>
                <a:cs typeface="Times New Roman"/>
              </a:rPr>
              <a:t>tries</a:t>
            </a:r>
            <a:r>
              <a:rPr lang="cy-GB" sz="2400" i="1" dirty="0">
                <a:ea typeface="Verdana"/>
                <a:cs typeface="Times New Roman"/>
              </a:rPr>
              <a:t> for a  </a:t>
            </a:r>
          </a:p>
          <a:p>
            <a:pPr>
              <a:lnSpc>
                <a:spcPct val="105000"/>
              </a:lnSpc>
            </a:pPr>
            <a:r>
              <a:rPr lang="cy-GB" sz="2400" i="1" dirty="0">
                <a:ea typeface="Verdana"/>
                <a:cs typeface="Times New Roman"/>
              </a:rPr>
              <a:t>                                                            </a:t>
            </a:r>
            <a:r>
              <a:rPr lang="cy-GB" sz="2400" i="1" dirty="0" err="1">
                <a:ea typeface="Verdana"/>
                <a:cs typeface="Times New Roman"/>
              </a:rPr>
              <a:t>Welshman</a:t>
            </a:r>
            <a:r>
              <a:rPr lang="cy-GB" sz="2400" i="1" dirty="0">
                <a:ea typeface="Verdana"/>
                <a:cs typeface="Times New Roman"/>
              </a:rPr>
              <a:t>!)</a:t>
            </a:r>
            <a:endParaRPr lang="cy-GB" sz="2400" i="1" dirty="0"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5000"/>
              </a:lnSpc>
              <a:spcAft>
                <a:spcPts val="1000"/>
              </a:spcAft>
            </a:pPr>
            <a:r>
              <a:rPr lang="cy-GB" sz="2400" i="1" dirty="0">
                <a:ea typeface="Verdana"/>
                <a:cs typeface="Times New Roman"/>
              </a:rPr>
              <a:t>                                                                                                             </a:t>
            </a:r>
            <a:endParaRPr lang="cy-GB" sz="2400" i="1" dirty="0"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CCC380-95FD-EAA7-0436-950FACD0524A}"/>
              </a:ext>
            </a:extLst>
          </p:cNvPr>
          <p:cNvSpPr/>
          <p:nvPr/>
        </p:nvSpPr>
        <p:spPr>
          <a:xfrm>
            <a:off x="1" y="0"/>
            <a:ext cx="2029216" cy="6858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91A7DE2-C7AD-0E63-C20B-1CE8FF410044}"/>
              </a:ext>
            </a:extLst>
          </p:cNvPr>
          <p:cNvGrpSpPr/>
          <p:nvPr/>
        </p:nvGrpSpPr>
        <p:grpSpPr>
          <a:xfrm>
            <a:off x="615593" y="2073318"/>
            <a:ext cx="2795927" cy="2711363"/>
            <a:chOff x="640380" y="2110082"/>
            <a:chExt cx="2795927" cy="2711363"/>
          </a:xfrm>
          <a:solidFill>
            <a:srgbClr val="7030A0"/>
          </a:solidFill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D03A8EF-4DF6-0710-6508-27105B46EDD3}"/>
                </a:ext>
              </a:extLst>
            </p:cNvPr>
            <p:cNvSpPr txBox="1"/>
            <p:nvPr/>
          </p:nvSpPr>
          <p:spPr>
            <a:xfrm>
              <a:off x="640380" y="2110082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chemeClr val="bg1"/>
              </a:solidFill>
            </a:ln>
          </p:spPr>
          <p:txBody>
            <a:bodyPr vert="horz" lIns="91440" tIns="45720" rIns="91440" bIns="45720" rtlCol="0" anchor="ctr">
              <a:normAutofit lnSpcReduction="10000"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Her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Gymraeg</a:t>
              </a: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</a:t>
              </a:r>
              <a:r>
                <a:rPr lang="en-US" sz="2000" b="1" dirty="0" err="1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Wythnosol</a:t>
              </a:r>
              <a:r>
                <a:rPr lang="en-US" sz="2000" b="1" kern="1200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 CCD</a:t>
              </a:r>
              <a:b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</a:br>
              <a:r>
                <a:rPr lang="en-US" sz="2000" b="1" dirty="0">
                  <a:solidFill>
                    <a:schemeClr val="bg1"/>
                  </a:solidFill>
                  <a:latin typeface="Arial"/>
                  <a:ea typeface="+mj-ea"/>
                  <a:cs typeface="Arial"/>
                </a:rPr>
                <a:t> </a:t>
              </a: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r>
                <a:rPr lang="en-US" sz="2000" b="1" kern="1200" dirty="0">
                  <a:solidFill>
                    <a:schemeClr val="bg1"/>
                  </a:solidFill>
                  <a:latin typeface="Arial" panose="020B0604020202020204" pitchFamily="34" charset="0"/>
                  <a:ea typeface="+mj-ea"/>
                  <a:cs typeface="Arial" panose="020B0604020202020204" pitchFamily="34" charset="0"/>
                </a:rPr>
                <a:t>CSC Weekly Welsh Challenge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C4E4388-3171-69C1-C0A3-8AC77FF3810E}"/>
                </a:ext>
              </a:extLst>
            </p:cNvPr>
            <p:cNvSpPr txBox="1"/>
            <p:nvPr/>
          </p:nvSpPr>
          <p:spPr>
            <a:xfrm>
              <a:off x="683953" y="2112170"/>
              <a:ext cx="2752354" cy="2709275"/>
            </a:xfrm>
            <a:prstGeom prst="ellipse">
              <a:avLst/>
            </a:prstGeom>
            <a:grpFill/>
            <a:ln w="174625" cmpd="thinThick">
              <a:solidFill>
                <a:srgbClr val="7030A0"/>
              </a:solidFill>
            </a:ln>
          </p:spPr>
          <p:txBody>
            <a:bodyPr vert="horz" lIns="91440" tIns="45720" rIns="91440" bIns="45720" rtlCol="0" anchor="ctr">
              <a:normAutofit/>
            </a:bodyPr>
            <a:lstStyle/>
            <a:p>
              <a:pPr algn="ctr">
                <a:lnSpc>
                  <a:spcPct val="90000"/>
                </a:lnSpc>
                <a:spcBef>
                  <a:spcPct val="0"/>
                </a:spcBef>
                <a:spcAft>
                  <a:spcPts val="600"/>
                </a:spcAft>
              </a:pPr>
              <a:endParaRPr lang="en-US" sz="2000" b="1" kern="1200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endParaRPr>
            </a:p>
          </p:txBody>
        </p:sp>
      </p:grpSp>
      <p:pic>
        <p:nvPicPr>
          <p:cNvPr id="13" name="Picture 1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D96F2E92-F57E-F01C-57D1-ACC0E6BB05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261" y="5632914"/>
            <a:ext cx="2046514" cy="122762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C7A2269-C6B9-A749-01BF-A25FF840E3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723" y="308048"/>
            <a:ext cx="1744110" cy="79806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EE59937-6516-6E69-ACDE-5D5B3D363A98}"/>
              </a:ext>
            </a:extLst>
          </p:cNvPr>
          <p:cNvSpPr txBox="1"/>
          <p:nvPr/>
        </p:nvSpPr>
        <p:spPr>
          <a:xfrm>
            <a:off x="1145391" y="2458459"/>
            <a:ext cx="1736332" cy="1938992"/>
          </a:xfrm>
          <a:prstGeom prst="rect">
            <a:avLst/>
          </a:prstGeom>
          <a:solidFill>
            <a:srgbClr val="7030A0"/>
          </a:solidFill>
          <a:effectLst>
            <a:softEdge rad="508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chemeClr val="bg1"/>
                </a:solidFill>
              </a:rPr>
              <a:t>Idiomau</a:t>
            </a:r>
            <a:r>
              <a:rPr lang="en-GB" sz="2000" b="1" dirty="0">
                <a:solidFill>
                  <a:schemeClr val="bg1"/>
                </a:solidFill>
              </a:rPr>
              <a:t> ac </a:t>
            </a:r>
            <a:r>
              <a:rPr lang="en-GB" sz="2000" b="1" dirty="0" err="1">
                <a:solidFill>
                  <a:schemeClr val="bg1"/>
                </a:solidFill>
              </a:rPr>
              <a:t>ymadroddion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  <a:r>
              <a:rPr lang="en-GB" sz="2000" b="1" dirty="0" err="1">
                <a:solidFill>
                  <a:schemeClr val="bg1"/>
                </a:solidFill>
              </a:rPr>
              <a:t>defnyddiol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/>
            <a:endParaRPr lang="en-GB" sz="2000" b="1" dirty="0">
              <a:solidFill>
                <a:schemeClr val="bg1"/>
              </a:solidFill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</a:rPr>
              <a:t>Idioms and useful phrases</a:t>
            </a:r>
          </a:p>
        </p:txBody>
      </p:sp>
    </p:spTree>
    <p:extLst>
      <p:ext uri="{BB962C8B-B14F-4D97-AF65-F5344CB8AC3E}">
        <p14:creationId xmlns:p14="http://schemas.microsoft.com/office/powerpoint/2010/main" val="1296004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05D1A6B94950E4FB61E57B4513C2443" ma:contentTypeVersion="15" ma:contentTypeDescription="Create a new document." ma:contentTypeScope="" ma:versionID="8e7f785eaba5fd63182aa7d9c259d0ef">
  <xsd:schema xmlns:xsd="http://www.w3.org/2001/XMLSchema" xmlns:xs="http://www.w3.org/2001/XMLSchema" xmlns:p="http://schemas.microsoft.com/office/2006/metadata/properties" xmlns:ns2="8e05098a-9d22-4a89-9a18-b80ba771e84d" xmlns:ns3="aaa61253-7236-4b30-a398-5d7f64d994d2" xmlns:ns4="c32a39cf-087c-4e79-b6f1-77c7f48012c4" targetNamespace="http://schemas.microsoft.com/office/2006/metadata/properties" ma:root="true" ma:fieldsID="408564deaae4a523e7dd082360558997" ns2:_="" ns3:_="" ns4:_="">
    <xsd:import namespace="8e05098a-9d22-4a89-9a18-b80ba771e84d"/>
    <xsd:import namespace="aaa61253-7236-4b30-a398-5d7f64d994d2"/>
    <xsd:import namespace="c32a39cf-087c-4e79-b6f1-77c7f48012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05098a-9d22-4a89-9a18-b80ba771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a61253-7236-4b30-a398-5d7f64d994d2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bb64d18-e4ba-40c9-af52-6805e71c60a1}" ma:internalName="TaxCatchAll" ma:showField="CatchAllData" ma:web="aaa61253-7236-4b30-a398-5d7f64d994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2a39cf-087c-4e79-b6f1-77c7f48012c4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aa61253-7236-4b30-a398-5d7f64d994d2" xsi:nil="true"/>
    <lcf76f155ced4ddcb4097134ff3c332f xmlns="8e05098a-9d22-4a89-9a18-b80ba771e84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EBBA8CC-C5AC-4D66-B307-D35FEC0225B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914CC33-2385-45B6-AB12-74A0221E2716}"/>
</file>

<file path=customXml/itemProps3.xml><?xml version="1.0" encoding="utf-8"?>
<ds:datastoreItem xmlns:ds="http://schemas.openxmlformats.org/officeDocument/2006/customXml" ds:itemID="{461CF172-1431-438A-89D4-93BBD6D82939}">
  <ds:schemaRefs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49f5d96b-7ce9-4ade-81fa-7bcf603de0b7"/>
    <ds:schemaRef ds:uri="521e591d-0f8d-45f5-8f7e-820b3d75e94c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6323</TotalTime>
  <Words>693</Words>
  <Application>Microsoft Office PowerPoint</Application>
  <PresentationFormat>Widescreen</PresentationFormat>
  <Paragraphs>93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Mathias  Maurer (CSC)</dc:creator>
  <cp:lastModifiedBy>S Vanagas (Litchard Primary School)</cp:lastModifiedBy>
  <cp:revision>3</cp:revision>
  <dcterms:created xsi:type="dcterms:W3CDTF">2023-08-25T07:44:00Z</dcterms:created>
  <dcterms:modified xsi:type="dcterms:W3CDTF">2024-10-15T08:45:42Z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0x010100405D1A6B94950E4FB61E57B4513C2443</vt:lpwstr>
  </property>
</Properties>
</file>