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7859-15FF-4734-9351-B22BFAA09A53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3BA1C-DCAF-42EA-9848-F49E05B510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3358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7859-15FF-4734-9351-B22BFAA09A53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3BA1C-DCAF-42EA-9848-F49E05B510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582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7859-15FF-4734-9351-B22BFAA09A53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3BA1C-DCAF-42EA-9848-F49E05B510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216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7859-15FF-4734-9351-B22BFAA09A53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3BA1C-DCAF-42EA-9848-F49E05B510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27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7859-15FF-4734-9351-B22BFAA09A53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3BA1C-DCAF-42EA-9848-F49E05B510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8094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7859-15FF-4734-9351-B22BFAA09A53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3BA1C-DCAF-42EA-9848-F49E05B510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795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7859-15FF-4734-9351-B22BFAA09A53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3BA1C-DCAF-42EA-9848-F49E05B510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7219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7859-15FF-4734-9351-B22BFAA09A53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3BA1C-DCAF-42EA-9848-F49E05B510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129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7859-15FF-4734-9351-B22BFAA09A53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3BA1C-DCAF-42EA-9848-F49E05B510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308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7859-15FF-4734-9351-B22BFAA09A53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3BA1C-DCAF-42EA-9848-F49E05B510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626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87859-15FF-4734-9351-B22BFAA09A53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3BA1C-DCAF-42EA-9848-F49E05B510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181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A87859-15FF-4734-9351-B22BFAA09A53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B3BA1C-DCAF-42EA-9848-F49E05B510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971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png"/><Relationship Id="rId3" Type="http://schemas.openxmlformats.org/officeDocument/2006/relationships/hyperlink" Target="https://tinyurl.com/y7y5rzel" TargetMode="External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2" Type="http://schemas.openxmlformats.org/officeDocument/2006/relationships/hyperlink" Target="http://s4c.urdd.cymru/cy/" TargetMode="External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thewordsearch.com/maker/" TargetMode="External"/><Relationship Id="rId11" Type="http://schemas.openxmlformats.org/officeDocument/2006/relationships/image" Target="../media/image5.png"/><Relationship Id="rId5" Type="http://schemas.openxmlformats.org/officeDocument/2006/relationships/hyperlink" Target="http://www.appsinwelsh.com/" TargetMode="External"/><Relationship Id="rId15" Type="http://schemas.openxmlformats.org/officeDocument/2006/relationships/image" Target="../media/image9.png"/><Relationship Id="rId10" Type="http://schemas.openxmlformats.org/officeDocument/2006/relationships/image" Target="../media/image4.png"/><Relationship Id="rId4" Type="http://schemas.openxmlformats.org/officeDocument/2006/relationships/hyperlink" Target="https://tinyurl.com/y9n6tj7w" TargetMode="External"/><Relationship Id="rId9" Type="http://schemas.openxmlformats.org/officeDocument/2006/relationships/image" Target="../media/image3.png"/><Relationship Id="rId1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png"/><Relationship Id="rId3" Type="http://schemas.openxmlformats.org/officeDocument/2006/relationships/hyperlink" Target="https://tinyurl.com/y7y5rzel" TargetMode="External"/><Relationship Id="rId7" Type="http://schemas.openxmlformats.org/officeDocument/2006/relationships/hyperlink" Target="https://thewordsearch.com/maker/" TargetMode="External"/><Relationship Id="rId12" Type="http://schemas.openxmlformats.org/officeDocument/2006/relationships/image" Target="../media/image5.png"/><Relationship Id="rId17" Type="http://schemas.openxmlformats.org/officeDocument/2006/relationships/image" Target="../media/image10.png"/><Relationship Id="rId2" Type="http://schemas.openxmlformats.org/officeDocument/2006/relationships/hyperlink" Target="http://s4c.urdd.cymru/cy/" TargetMode="Externa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appsinwelsh.com/" TargetMode="External"/><Relationship Id="rId11" Type="http://schemas.openxmlformats.org/officeDocument/2006/relationships/image" Target="../media/image4.png"/><Relationship Id="rId5" Type="http://schemas.openxmlformats.org/officeDocument/2006/relationships/hyperlink" Target="https://tinyurl.com/y9n6tj7w" TargetMode="External"/><Relationship Id="rId15" Type="http://schemas.openxmlformats.org/officeDocument/2006/relationships/image" Target="../media/image8.png"/><Relationship Id="rId10" Type="http://schemas.openxmlformats.org/officeDocument/2006/relationships/image" Target="../media/image3.png"/><Relationship Id="rId4" Type="http://schemas.openxmlformats.org/officeDocument/2006/relationships/hyperlink" Target="https://tinyurl.com/ybb5z7lk" TargetMode="External"/><Relationship Id="rId9" Type="http://schemas.openxmlformats.org/officeDocument/2006/relationships/image" Target="../media/image2.png"/><Relationship Id="rId1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2597415"/>
              </p:ext>
            </p:extLst>
          </p:nvPr>
        </p:nvGraphicFramePr>
        <p:xfrm>
          <a:off x="168812" y="83309"/>
          <a:ext cx="11774658" cy="67526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2094">
                  <a:extLst>
                    <a:ext uri="{9D8B030D-6E8A-4147-A177-3AD203B41FA5}">
                      <a16:colId xmlns:a16="http://schemas.microsoft.com/office/drawing/2014/main" val="413243628"/>
                    </a:ext>
                  </a:extLst>
                </a:gridCol>
                <a:gridCol w="1682094">
                  <a:extLst>
                    <a:ext uri="{9D8B030D-6E8A-4147-A177-3AD203B41FA5}">
                      <a16:colId xmlns:a16="http://schemas.microsoft.com/office/drawing/2014/main" val="1555091000"/>
                    </a:ext>
                  </a:extLst>
                </a:gridCol>
                <a:gridCol w="1682094">
                  <a:extLst>
                    <a:ext uri="{9D8B030D-6E8A-4147-A177-3AD203B41FA5}">
                      <a16:colId xmlns:a16="http://schemas.microsoft.com/office/drawing/2014/main" val="58868206"/>
                    </a:ext>
                  </a:extLst>
                </a:gridCol>
                <a:gridCol w="1682094">
                  <a:extLst>
                    <a:ext uri="{9D8B030D-6E8A-4147-A177-3AD203B41FA5}">
                      <a16:colId xmlns:a16="http://schemas.microsoft.com/office/drawing/2014/main" val="72858225"/>
                    </a:ext>
                  </a:extLst>
                </a:gridCol>
                <a:gridCol w="1682094">
                  <a:extLst>
                    <a:ext uri="{9D8B030D-6E8A-4147-A177-3AD203B41FA5}">
                      <a16:colId xmlns:a16="http://schemas.microsoft.com/office/drawing/2014/main" val="1147915030"/>
                    </a:ext>
                  </a:extLst>
                </a:gridCol>
                <a:gridCol w="1682094">
                  <a:extLst>
                    <a:ext uri="{9D8B030D-6E8A-4147-A177-3AD203B41FA5}">
                      <a16:colId xmlns:a16="http://schemas.microsoft.com/office/drawing/2014/main" val="515528539"/>
                    </a:ext>
                  </a:extLst>
                </a:gridCol>
                <a:gridCol w="1682094">
                  <a:extLst>
                    <a:ext uri="{9D8B030D-6E8A-4147-A177-3AD203B41FA5}">
                      <a16:colId xmlns:a16="http://schemas.microsoft.com/office/drawing/2014/main" val="3392204298"/>
                    </a:ext>
                  </a:extLst>
                </a:gridCol>
              </a:tblGrid>
              <a:tr h="1575552">
                <a:tc gridSpan="3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Kristen ITC" panose="03050502040202030202" pitchFamily="66" charset="0"/>
                        </a:rPr>
                        <a:t>Her</a:t>
                      </a:r>
                      <a:r>
                        <a:rPr lang="en-GB" sz="2800" baseline="0" dirty="0">
                          <a:latin typeface="Kristen ITC" panose="03050502040202030202" pitchFamily="66" charset="0"/>
                        </a:rPr>
                        <a:t> 30 </a:t>
                      </a:r>
                      <a:r>
                        <a:rPr lang="en-GB" sz="2800" baseline="0" dirty="0" err="1">
                          <a:latin typeface="Kristen ITC" panose="03050502040202030202" pitchFamily="66" charset="0"/>
                        </a:rPr>
                        <a:t>diwrnod</a:t>
                      </a:r>
                      <a:r>
                        <a:rPr lang="en-GB" sz="2800" baseline="0" dirty="0">
                          <a:latin typeface="Kristen ITC" panose="03050502040202030202" pitchFamily="66" charset="0"/>
                        </a:rPr>
                        <a:t> </a:t>
                      </a:r>
                    </a:p>
                    <a:p>
                      <a:pPr algn="ctr"/>
                      <a:r>
                        <a:rPr lang="en-GB" sz="2800" baseline="0" dirty="0" err="1">
                          <a:latin typeface="Kristen ITC" panose="03050502040202030202" pitchFamily="66" charset="0"/>
                        </a:rPr>
                        <a:t>Seren</a:t>
                      </a:r>
                      <a:r>
                        <a:rPr lang="en-GB" sz="2800" baseline="0" dirty="0">
                          <a:latin typeface="Kristen ITC" panose="03050502040202030202" pitchFamily="66" charset="0"/>
                        </a:rPr>
                        <a:t> a </a:t>
                      </a:r>
                      <a:r>
                        <a:rPr lang="en-GB" sz="2800" baseline="0" dirty="0" err="1">
                          <a:latin typeface="Kristen ITC" panose="03050502040202030202" pitchFamily="66" charset="0"/>
                        </a:rPr>
                        <a:t>Sbarc</a:t>
                      </a:r>
                      <a:r>
                        <a:rPr lang="en-GB" sz="2800" baseline="0" dirty="0">
                          <a:latin typeface="Kristen ITC" panose="03050502040202030202" pitchFamily="66" charset="0"/>
                        </a:rPr>
                        <a:t> CA2</a:t>
                      </a:r>
                    </a:p>
                    <a:p>
                      <a:pPr algn="ctr"/>
                      <a:r>
                        <a:rPr lang="en-GB" sz="2000" baseline="0" dirty="0">
                          <a:latin typeface="Kristen ITC" panose="03050502040202030202" pitchFamily="66" charset="0"/>
                        </a:rPr>
                        <a:t>@</a:t>
                      </a:r>
                      <a:r>
                        <a:rPr lang="en-GB" sz="2000" baseline="0" dirty="0" err="1">
                          <a:latin typeface="Kristen ITC" panose="03050502040202030202" pitchFamily="66" charset="0"/>
                        </a:rPr>
                        <a:t>SiarterIaithCCD</a:t>
                      </a:r>
                      <a:r>
                        <a:rPr lang="en-GB" sz="3200" baseline="0" dirty="0">
                          <a:latin typeface="Comic Sans MS" panose="030F0702030302020204" pitchFamily="66" charset="0"/>
                        </a:rPr>
                        <a:t> </a:t>
                      </a:r>
                    </a:p>
                    <a:p>
                      <a:pPr algn="ctr"/>
                      <a:r>
                        <a:rPr lang="en-GB" sz="1600" baseline="0" dirty="0">
                          <a:latin typeface="Comic Sans MS" panose="030F0702030302020204" pitchFamily="66" charset="0"/>
                        </a:rPr>
                        <a:t>   </a:t>
                      </a:r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1.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Cofrestru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i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gystadlu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yn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Eisteddfod T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yr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Urdd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</a:p>
                    <a:p>
                      <a:r>
                        <a:rPr lang="en-GB" sz="1400" dirty="0">
                          <a:hlinkClick r:id="rId2"/>
                        </a:rPr>
                        <a:t>http://s4c.urdd.cymru/cy/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Ysgrifennu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llythyr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o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ddiolch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at GIG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Cymru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3.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Gwylio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cartwnau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ar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S4C.</a:t>
                      </a:r>
                    </a:p>
                    <a:p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4.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Gwneud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un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o’r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posau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ar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wefan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yr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Urdd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. </a:t>
                      </a:r>
                    </a:p>
                    <a:p>
                      <a:endParaRPr lang="en-GB" sz="1400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400" dirty="0">
                          <a:latin typeface="Comic Sans MS" panose="030F0702030302020204" pitchFamily="66" charset="0"/>
                          <a:hlinkClick r:id="" action="ppaction://hlinkshowjump?jump=firstslide"/>
                        </a:rPr>
                        <a:t>https://tinyurl.com/ybncclzs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946601"/>
                  </a:ext>
                </a:extLst>
              </a:tr>
              <a:tr h="136345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5.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Gwneud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flog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</a:p>
                    <a:p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#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fideofi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o’r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tŷ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ac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anfon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at:</a:t>
                      </a:r>
                    </a:p>
                    <a:p>
                      <a:r>
                        <a:rPr lang="en-GB" sz="1400" dirty="0">
                          <a:latin typeface="Comic Sans MS" panose="030F0702030302020204" pitchFamily="66" charset="0"/>
                          <a:hlinkClick r:id="" action="ppaction://hlinkshowjump?jump=firstslide"/>
                        </a:rPr>
                        <a:t>https://tinyurl.com/yalohvf7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6.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Mynd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am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dro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dysgu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enw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blodyn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,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aderyn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choeden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yn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Gymraeg.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7.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Creu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poster am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Gymru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8. Dysgu a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pherffomio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cân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‘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Sbarc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Seren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’.</a:t>
                      </a:r>
                    </a:p>
                    <a:p>
                      <a:r>
                        <a:rPr lang="en-GB" sz="1400" u="sng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  <a:hlinkClick r:id="rId3"/>
                        </a:rPr>
                        <a:t>https://tinyurl.com/y7y5rzel</a:t>
                      </a:r>
                      <a:endParaRPr lang="en-GB" sz="1100" baseline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9.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Coginio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ryseit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Cymreig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Beth am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goginio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pice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, bara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brith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neu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deisen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lap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i’r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teulu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?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10.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Dilyn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y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cyfarwyddiadau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i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ddarlunio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Seren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Sbarc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</a:p>
                    <a:p>
                      <a:r>
                        <a:rPr lang="en-GB" sz="1200" dirty="0">
                          <a:latin typeface="Comic Sans MS" panose="030F0702030302020204" pitchFamily="66" charset="0"/>
                          <a:hlinkClick r:id="" action="ppaction://hlinkshowjump?jump=firstslide"/>
                        </a:rPr>
                        <a:t>https://tinyurl.com/ybrfqema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11.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Creu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ffeil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o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ffeithiau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am un o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enwogion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Cymru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495918"/>
                  </a:ext>
                </a:extLst>
              </a:tr>
              <a:tr h="1320386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12.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Gwneud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sesiwn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Teulu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Ffit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#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FFITCymru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</a:t>
                      </a:r>
                    </a:p>
                    <a:p>
                      <a:r>
                        <a:rPr lang="en-GB" sz="1400" dirty="0">
                          <a:latin typeface="Comic Sans MS" panose="030F0702030302020204" pitchFamily="66" charset="0"/>
                          <a:hlinkClick r:id="" action="ppaction://hlinkshowjump?jump=firstslide"/>
                        </a:rPr>
                        <a:t>https://youtu.be/pyNgXYJSolA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13.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hwarae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Cardiau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brwydro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y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Cyngor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Llyfrau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</a:p>
                    <a:p>
                      <a:r>
                        <a:rPr lang="en-GB" sz="1400" dirty="0">
                          <a:latin typeface="Comic Sans MS" panose="030F0702030302020204" pitchFamily="66" charset="0"/>
                          <a:hlinkClick r:id="" action="ppaction://hlinkshowjump?jump=firstslide"/>
                        </a:rPr>
                        <a:t>https://tinyurl.com/ybb5z7lk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14.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Ysgrifennu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neges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destun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, tweet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neu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e-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bost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at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ffrind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yn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Gymraeg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15.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Darllen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comig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Seren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Sbarc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</a:p>
                    <a:p>
                      <a:endParaRPr lang="en-GB" sz="1400" baseline="0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400" baseline="0" dirty="0">
                          <a:latin typeface="Comic Sans MS" panose="030F0702030302020204" pitchFamily="66" charset="0"/>
                          <a:hlinkClick r:id="" action="ppaction://hlinkshowjump?jump=firstslide"/>
                        </a:rPr>
                        <a:t>https://tinyurl.com/y8dkehot</a:t>
                      </a:r>
                      <a:endParaRPr lang="en-GB" sz="1400" baseline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16.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Defnyddio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blociau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adeiladu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i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greu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model o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un o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gestyll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Cymru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.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17. Dysgu a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pherfformio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anthem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Cymru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.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Comic Sans MS" panose="030F0702030302020204" pitchFamily="66" charset="0"/>
                          <a:hlinkClick r:id="rId4"/>
                        </a:rPr>
                        <a:t>https://tinyurl.com/y9n6tj7w</a:t>
                      </a:r>
                      <a:r>
                        <a:rPr lang="en-GB" sz="1400" b="0" dirty="0">
                          <a:latin typeface="Comic Sans MS" panose="030F0702030302020204" pitchFamily="66" charset="0"/>
                        </a:rPr>
                        <a:t>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18.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Lawrlwytho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ap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Cymraeg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i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chwarae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1400" dirty="0">
                          <a:hlinkClick r:id="rId5"/>
                        </a:rPr>
                        <a:t>http://www.appsinwelsh.com/</a:t>
                      </a:r>
                      <a:endParaRPr lang="en-GB" sz="1400" baseline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1449325"/>
                  </a:ext>
                </a:extLst>
              </a:tr>
              <a:tr h="117700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19.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Creu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map o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Gymru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nodi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lleoliad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y 6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dinas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.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20.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Gwrando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ar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restr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chwarae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‘Hoff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ganeuon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Cymraeg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Seren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Sbarc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’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ar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Spotify.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21.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Ysgrifennu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nodyn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at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gymydog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yn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cynnig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help.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22.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Creu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banc o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eiriau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am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Gymru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a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chreu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chwilair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</a:p>
                    <a:p>
                      <a:r>
                        <a:rPr lang="en-GB" sz="1400" dirty="0">
                          <a:hlinkClick r:id="rId6"/>
                        </a:rPr>
                        <a:t>https://thewordsearch.com/maker/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23.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Gwylio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rhaglen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ar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S4C / S4C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Clic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</a:p>
                    <a:p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24.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Darllen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llyfr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Cymraeg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ac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ysgrifennu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adolygiad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25.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Ysgrifennu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llythyr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at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berson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sy’n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cynrychioli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Cymru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yn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y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byd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chwaraeon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1565499"/>
                  </a:ext>
                </a:extLst>
              </a:tr>
              <a:tr h="1215356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26. Darlunio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gyda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Chriw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Celf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Huw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Aaron.</a:t>
                      </a:r>
                    </a:p>
                    <a:p>
                      <a:r>
                        <a:rPr lang="en-GB" sz="1400" dirty="0">
                          <a:latin typeface="Comic Sans MS" panose="030F0702030302020204" pitchFamily="66" charset="0"/>
                          <a:hlinkClick r:id="" action="ppaction://hlinkshowjump?jump=firstslide"/>
                        </a:rPr>
                        <a:t>https://tinyurl.com/y9bj7zk9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27.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Creu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carden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‘Daw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Eto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Haul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ar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Fryn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’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i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anfon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at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berthynas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neu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ffrind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28.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Creu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fideo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‘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lipsync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’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i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gân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Cymraeg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29. Dysgu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Cymraeg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ar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Duolingo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. </a:t>
                      </a:r>
                    </a:p>
                    <a:p>
                      <a:r>
                        <a:rPr lang="en-GB" sz="1400" dirty="0">
                          <a:latin typeface="Comic Sans MS" panose="030F0702030302020204" pitchFamily="66" charset="0"/>
                          <a:hlinkClick r:id="" action="ppaction://hlinkshowjump?jump=firstslide"/>
                        </a:rPr>
                        <a:t>https://tinyurl.com/ybue7hug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30.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Mynd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am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dro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a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chofnodi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sawl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gair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Cymraeg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sydd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o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gwmpas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6315297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08904" y="884909"/>
            <a:ext cx="1237957" cy="6164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07468" y="896352"/>
            <a:ext cx="1206537" cy="69754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44334" y="5716413"/>
            <a:ext cx="1367095" cy="97325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95624" y="2166425"/>
            <a:ext cx="668879" cy="8042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035822" y="2609606"/>
            <a:ext cx="418164" cy="35331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218683" y="5128512"/>
            <a:ext cx="984106" cy="38678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994306" y="5207670"/>
            <a:ext cx="635757" cy="30763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68812" y="181854"/>
            <a:ext cx="791222" cy="140611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556140" y="181854"/>
            <a:ext cx="654719" cy="13520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450285" y="5751899"/>
            <a:ext cx="1350984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8320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420970"/>
              </p:ext>
            </p:extLst>
          </p:nvPr>
        </p:nvGraphicFramePr>
        <p:xfrm>
          <a:off x="168812" y="83309"/>
          <a:ext cx="11774658" cy="67111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2094">
                  <a:extLst>
                    <a:ext uri="{9D8B030D-6E8A-4147-A177-3AD203B41FA5}">
                      <a16:colId xmlns:a16="http://schemas.microsoft.com/office/drawing/2014/main" val="413243628"/>
                    </a:ext>
                  </a:extLst>
                </a:gridCol>
                <a:gridCol w="1682094">
                  <a:extLst>
                    <a:ext uri="{9D8B030D-6E8A-4147-A177-3AD203B41FA5}">
                      <a16:colId xmlns:a16="http://schemas.microsoft.com/office/drawing/2014/main" val="1555091000"/>
                    </a:ext>
                  </a:extLst>
                </a:gridCol>
                <a:gridCol w="1682094">
                  <a:extLst>
                    <a:ext uri="{9D8B030D-6E8A-4147-A177-3AD203B41FA5}">
                      <a16:colId xmlns:a16="http://schemas.microsoft.com/office/drawing/2014/main" val="58868206"/>
                    </a:ext>
                  </a:extLst>
                </a:gridCol>
                <a:gridCol w="1682094">
                  <a:extLst>
                    <a:ext uri="{9D8B030D-6E8A-4147-A177-3AD203B41FA5}">
                      <a16:colId xmlns:a16="http://schemas.microsoft.com/office/drawing/2014/main" val="72858225"/>
                    </a:ext>
                  </a:extLst>
                </a:gridCol>
                <a:gridCol w="1682094">
                  <a:extLst>
                    <a:ext uri="{9D8B030D-6E8A-4147-A177-3AD203B41FA5}">
                      <a16:colId xmlns:a16="http://schemas.microsoft.com/office/drawing/2014/main" val="1147915030"/>
                    </a:ext>
                  </a:extLst>
                </a:gridCol>
                <a:gridCol w="1682094">
                  <a:extLst>
                    <a:ext uri="{9D8B030D-6E8A-4147-A177-3AD203B41FA5}">
                      <a16:colId xmlns:a16="http://schemas.microsoft.com/office/drawing/2014/main" val="515528539"/>
                    </a:ext>
                  </a:extLst>
                </a:gridCol>
                <a:gridCol w="1682094">
                  <a:extLst>
                    <a:ext uri="{9D8B030D-6E8A-4147-A177-3AD203B41FA5}">
                      <a16:colId xmlns:a16="http://schemas.microsoft.com/office/drawing/2014/main" val="3392204298"/>
                    </a:ext>
                  </a:extLst>
                </a:gridCol>
              </a:tblGrid>
              <a:tr h="1575552">
                <a:tc gridSpan="3">
                  <a:txBody>
                    <a:bodyPr/>
                    <a:lstStyle/>
                    <a:p>
                      <a:pPr algn="ctr"/>
                      <a:endParaRPr lang="en-GB" sz="3200" baseline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1.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Register to compete in Eisteddfod T. </a:t>
                      </a:r>
                    </a:p>
                    <a:p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>
                          <a:hlinkClick r:id="rId2"/>
                        </a:rPr>
                        <a:t>http://s4c.urdd.cymru/cy/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2.Write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letter of thanks to NHS Wales.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3. Watch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cartoon on S4C.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4. Do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one of the puzzles on the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Urdd’s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website. </a:t>
                      </a:r>
                    </a:p>
                    <a:p>
                      <a:endParaRPr lang="en-GB" sz="1400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400" dirty="0">
                          <a:latin typeface="Comic Sans MS" panose="030F0702030302020204" pitchFamily="66" charset="0"/>
                          <a:hlinkClick r:id="" action="ppaction://hlinkshowjump?jump=firstslide"/>
                        </a:rPr>
                        <a:t>https://tinyurl.com/ybncclzs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946601"/>
                  </a:ext>
                </a:extLst>
              </a:tr>
              <a:tr h="136345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5. Create a vlog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of your day at home and send to: </a:t>
                      </a:r>
                    </a:p>
                    <a:p>
                      <a:r>
                        <a:rPr lang="en-GB" sz="1400" dirty="0">
                          <a:latin typeface="Comic Sans MS" panose="030F0702030302020204" pitchFamily="66" charset="0"/>
                          <a:hlinkClick r:id="" action="ppaction://hlinkshowjump?jump=firstslide"/>
                        </a:rPr>
                        <a:t>https://tinyurl.com/yalohvf7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6. Go for a walk and learn the Welsh name for a flower, a bird and a tree.</a:t>
                      </a:r>
                    </a:p>
                    <a:p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7. Create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poster about Wales.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8. Learn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and perform the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Seren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Sbarc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song. </a:t>
                      </a:r>
                      <a:r>
                        <a:rPr lang="en-GB" sz="1400" u="sng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  <a:hlinkClick r:id="rId3"/>
                        </a:rPr>
                        <a:t>https://tinyurl.com/y7y5rzel</a:t>
                      </a:r>
                      <a:endParaRPr lang="en-GB" sz="1100" baseline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9. Cook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some Welsh food for the family.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10.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Follow the instructions to draw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Seren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Sbarc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  <a:r>
                        <a:rPr lang="en-GB" sz="1200" dirty="0">
                          <a:latin typeface="Comic Sans MS" panose="030F0702030302020204" pitchFamily="66" charset="0"/>
                          <a:hlinkClick r:id="" action="ppaction://hlinkshowjump?jump=firstslide"/>
                        </a:rPr>
                        <a:t>https://tinyurl.com/ybrfqema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11. Create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factfile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about a famous Welsh person.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495918"/>
                  </a:ext>
                </a:extLst>
              </a:tr>
              <a:tr h="1320386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12. Take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part in a ‘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Teulu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Ffit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’ session. #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FFITCymru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</a:t>
                      </a:r>
                    </a:p>
                    <a:p>
                      <a:r>
                        <a:rPr lang="en-GB" sz="1400" dirty="0">
                          <a:latin typeface="Comic Sans MS" panose="030F0702030302020204" pitchFamily="66" charset="0"/>
                          <a:hlinkClick r:id="" action="ppaction://hlinkshowjump?jump=firstslide"/>
                        </a:rPr>
                        <a:t>https://youtu.be/pyNgXYJSolA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13. Play the Welsh Book Council’s Top Trumps. </a:t>
                      </a:r>
                      <a:endParaRPr lang="en-GB" sz="1400" dirty="0">
                        <a:latin typeface="Comic Sans MS" panose="030F0702030302020204" pitchFamily="66" charset="0"/>
                        <a:hlinkClick r:id="rId4"/>
                      </a:endParaRPr>
                    </a:p>
                    <a:p>
                      <a:r>
                        <a:rPr lang="en-GB" sz="1400" dirty="0">
                          <a:latin typeface="Comic Sans MS" panose="030F0702030302020204" pitchFamily="66" charset="0"/>
                          <a:hlinkClick r:id="rId4"/>
                        </a:rPr>
                        <a:t>https://tinyurl.com/ybb5z7lk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14. Send a Welsh text, tweet or email to a friend.</a:t>
                      </a:r>
                    </a:p>
                    <a:p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15. Read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the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Seren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Sbarc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comic. </a:t>
                      </a:r>
                    </a:p>
                    <a:p>
                      <a:endParaRPr lang="en-GB" sz="1400" baseline="0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400" baseline="0" dirty="0">
                          <a:latin typeface="Comic Sans MS" panose="030F0702030302020204" pitchFamily="66" charset="0"/>
                          <a:hlinkClick r:id="" action="ppaction://hlinkshowjump?jump=firstslide"/>
                        </a:rPr>
                        <a:t>https://tinyurl.com/y8dkehot</a:t>
                      </a:r>
                      <a:endParaRPr lang="en-GB" sz="1400" baseline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16. Create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model of a Welsh castle.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17. Learn and perform the Welsh National Anthem.</a:t>
                      </a:r>
                      <a:endParaRPr lang="en-GB" sz="1400" baseline="0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400" b="0" dirty="0">
                          <a:latin typeface="Comic Sans MS" panose="030F0702030302020204" pitchFamily="66" charset="0"/>
                          <a:hlinkClick r:id="rId5"/>
                        </a:rPr>
                        <a:t>https://tinyurl.com/y9n6tj7w</a:t>
                      </a:r>
                      <a:r>
                        <a:rPr lang="en-GB" sz="1400" b="0" dirty="0">
                          <a:latin typeface="Comic Sans MS" panose="030F0702030302020204" pitchFamily="66" charset="0"/>
                        </a:rPr>
                        <a:t>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18. Download and play a Welsh app. </a:t>
                      </a:r>
                      <a:r>
                        <a:rPr lang="en-GB" sz="1400" dirty="0">
                          <a:latin typeface="Comic Sans MS" panose="030F0702030302020204" pitchFamily="66" charset="0"/>
                          <a:hlinkClick r:id="rId6"/>
                        </a:rPr>
                        <a:t>http://www.appsinwelsh.com/</a:t>
                      </a:r>
                      <a:endParaRPr lang="en-GB" sz="1400" baseline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1449325"/>
                  </a:ext>
                </a:extLst>
              </a:tr>
              <a:tr h="117700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19. </a:t>
                      </a:r>
                      <a:r>
                        <a:rPr lang="en-GB" sz="1400" dirty="0">
                          <a:latin typeface="Comic Sans MS" panose="030F0702030302020204" pitchFamily="66" charset="0"/>
                          <a:cs typeface="Calibri" panose="020F0502020204030204" pitchFamily="34" charset="0"/>
                        </a:rPr>
                        <a:t>Create a map of Wales noting the location of the six cities.</a:t>
                      </a:r>
                    </a:p>
                    <a:p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20. Listen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to the 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‘Hoff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ganeuon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Cymraeg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Seren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Sbarc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’ playlist on Spotify.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21. Write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note offering help to a neighbour.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22. Create a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wordsearch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of Welsh words. </a:t>
                      </a:r>
                      <a:r>
                        <a:rPr lang="en-GB" sz="1400" dirty="0">
                          <a:hlinkClick r:id="rId7"/>
                        </a:rPr>
                        <a:t>https://thewordsearch.com/maker/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23. Watch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programme on S4C / S4C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Clic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24.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Read a Welsh book and write a review.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25. Write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letter to a Welsh sports person.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1565499"/>
                  </a:ext>
                </a:extLst>
              </a:tr>
              <a:tr h="1215356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26. Draw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with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Criw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Celf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latin typeface="Comic Sans MS" panose="030F0702030302020204" pitchFamily="66" charset="0"/>
                        </a:rPr>
                        <a:t>Huw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Aaron.</a:t>
                      </a:r>
                    </a:p>
                    <a:p>
                      <a:r>
                        <a:rPr lang="en-GB" sz="1400" dirty="0">
                          <a:latin typeface="Comic Sans MS" panose="030F0702030302020204" pitchFamily="66" charset="0"/>
                          <a:hlinkClick r:id="" action="ppaction://hlinkshowjump?jump=firstslide"/>
                        </a:rPr>
                        <a:t>https://tinyurl.com/y9bj7zk9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27. Create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rainbow card to send to a relative or a friend.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28.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Creat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lipsync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fideo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to a Welsh song.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29.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Learn Welsh on </a:t>
                      </a:r>
                      <a:r>
                        <a:rPr lang="en-GB" sz="1400" baseline="0" dirty="0" err="1">
                          <a:latin typeface="Comic Sans MS" panose="030F0702030302020204" pitchFamily="66" charset="0"/>
                        </a:rPr>
                        <a:t>Duolingo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. </a:t>
                      </a:r>
                      <a:r>
                        <a:rPr lang="en-GB" sz="1400" dirty="0">
                          <a:latin typeface="Comic Sans MS" panose="030F0702030302020204" pitchFamily="66" charset="0"/>
                          <a:hlinkClick r:id="" action="ppaction://hlinkshowjump?jump=firstslide"/>
                        </a:rPr>
                        <a:t>https://tinyurl.com/ybue7hug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30. </a:t>
                      </a:r>
                      <a:r>
                        <a:rPr lang="en-GB" sz="1400" dirty="0">
                          <a:latin typeface="Comic Sans MS" panose="030F0702030302020204" pitchFamily="66" charset="0"/>
                          <a:cs typeface="Calibri" panose="020F0502020204030204" pitchFamily="34" charset="0"/>
                        </a:rPr>
                        <a:t>Note how many Welsh words you see when you go for a </a:t>
                      </a:r>
                      <a:r>
                        <a:rPr lang="en-GB" sz="1400">
                          <a:latin typeface="Comic Sans MS" panose="030F0702030302020204" pitchFamily="66" charset="0"/>
                          <a:cs typeface="Calibri" panose="020F0502020204030204" pitchFamily="34" charset="0"/>
                        </a:rPr>
                        <a:t>walk.</a:t>
                      </a:r>
                      <a:endParaRPr lang="en-GB" sz="1400" dirty="0">
                        <a:latin typeface="Comic Sans MS" panose="030F0702030302020204" pitchFamily="66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6315297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08904" y="884909"/>
            <a:ext cx="1237957" cy="6164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07468" y="896352"/>
            <a:ext cx="1206537" cy="69754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744334" y="5716413"/>
            <a:ext cx="1367095" cy="97325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295624" y="2166425"/>
            <a:ext cx="668879" cy="8042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035822" y="2609606"/>
            <a:ext cx="418164" cy="35331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218683" y="5128512"/>
            <a:ext cx="984106" cy="38678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994306" y="5207670"/>
            <a:ext cx="635757" cy="30763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68812" y="181854"/>
            <a:ext cx="791222" cy="140611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556140" y="181854"/>
            <a:ext cx="654719" cy="135202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60034" y="192411"/>
            <a:ext cx="359610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err="1">
                <a:latin typeface="Kristen ITC" panose="03050502040202030202" pitchFamily="66" charset="0"/>
              </a:rPr>
              <a:t>Seren</a:t>
            </a:r>
            <a:r>
              <a:rPr lang="en-GB" sz="3200" dirty="0">
                <a:latin typeface="Kristen ITC" panose="03050502040202030202" pitchFamily="66" charset="0"/>
              </a:rPr>
              <a:t> &amp; </a:t>
            </a:r>
            <a:r>
              <a:rPr lang="en-GB" sz="3200" dirty="0" err="1">
                <a:latin typeface="Kristen ITC" panose="03050502040202030202" pitchFamily="66" charset="0"/>
              </a:rPr>
              <a:t>Sbarc’s</a:t>
            </a:r>
            <a:r>
              <a:rPr lang="en-GB" sz="3200" dirty="0">
                <a:latin typeface="Kristen ITC" panose="03050502040202030202" pitchFamily="66" charset="0"/>
              </a:rPr>
              <a:t> 30 day challenge</a:t>
            </a:r>
          </a:p>
          <a:p>
            <a:pPr algn="ctr"/>
            <a:r>
              <a:rPr lang="en-GB" sz="2000" dirty="0">
                <a:latin typeface="Kristen ITC" panose="03050502040202030202" pitchFamily="66" charset="0"/>
              </a:rPr>
              <a:t>@</a:t>
            </a:r>
            <a:r>
              <a:rPr lang="en-GB" sz="2000" dirty="0" err="1">
                <a:latin typeface="Kristen ITC" panose="03050502040202030202" pitchFamily="66" charset="0"/>
              </a:rPr>
              <a:t>SiarterIaithCCD</a:t>
            </a:r>
            <a:endParaRPr lang="en-GB" sz="2000" dirty="0">
              <a:latin typeface="Kristen ITC" panose="03050502040202030202" pitchFamily="66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384971" y="5716413"/>
            <a:ext cx="1377110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9510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05D1A6B94950E4FB61E57B4513C2443" ma:contentTypeVersion="15" ma:contentTypeDescription="Create a new document." ma:contentTypeScope="" ma:versionID="781f1f8f9b12319fba3d8516882a031d">
  <xsd:schema xmlns:xsd="http://www.w3.org/2001/XMLSchema" xmlns:xs="http://www.w3.org/2001/XMLSchema" xmlns:p="http://schemas.microsoft.com/office/2006/metadata/properties" xmlns:ns2="8e05098a-9d22-4a89-9a18-b80ba771e84d" xmlns:ns3="aaa61253-7236-4b30-a398-5d7f64d994d2" xmlns:ns4="c32a39cf-087c-4e79-b6f1-77c7f48012c4" targetNamespace="http://schemas.microsoft.com/office/2006/metadata/properties" ma:root="true" ma:fieldsID="7569b05777ed7862407a7695fda7125e" ns2:_="" ns3:_="" ns4:_="">
    <xsd:import namespace="8e05098a-9d22-4a89-9a18-b80ba771e84d"/>
    <xsd:import namespace="aaa61253-7236-4b30-a398-5d7f64d994d2"/>
    <xsd:import namespace="c32a39cf-087c-4e79-b6f1-77c7f48012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4:SharedWithUsers" minOccurs="0"/>
                <xsd:element ref="ns4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05098a-9d22-4a89-9a18-b80ba771e84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a61253-7236-4b30-a398-5d7f64d994d2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4bb64d18-e4ba-40c9-af52-6805e71c60a1}" ma:internalName="TaxCatchAll" ma:showField="CatchAllData" ma:web="aaa61253-7236-4b30-a398-5d7f64d994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2a39cf-087c-4e79-b6f1-77c7f48012c4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118631C-8278-4E39-9956-D88FF9BF7DA7}"/>
</file>

<file path=customXml/itemProps2.xml><?xml version="1.0" encoding="utf-8"?>
<ds:datastoreItem xmlns:ds="http://schemas.openxmlformats.org/officeDocument/2006/customXml" ds:itemID="{7198E8B4-8840-480B-80AB-971FB0B1712D}"/>
</file>

<file path=docProps/app.xml><?xml version="1.0" encoding="utf-8"?>
<Properties xmlns="http://schemas.openxmlformats.org/officeDocument/2006/extended-properties" xmlns:vt="http://schemas.openxmlformats.org/officeDocument/2006/docPropsVTypes">
  <TotalTime>852</TotalTime>
  <Words>898</Words>
  <Application>Microsoft Office PowerPoint</Application>
  <PresentationFormat>Widescreen</PresentationFormat>
  <Paragraphs>92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Kristen ITC</vt:lpstr>
      <vt:lpstr>Office Theme</vt:lpstr>
      <vt:lpstr>PowerPoint Presentation</vt:lpstr>
      <vt:lpstr>PowerPoint Presentation</vt:lpstr>
    </vt:vector>
  </TitlesOfParts>
  <Company>Rhondda Cynon Taff CBC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Davies, Bethan</dc:creator>
  <cp:lastModifiedBy>S Vanagas (Litchard Primary School)</cp:lastModifiedBy>
  <cp:revision>43</cp:revision>
  <cp:lastPrinted>2023-09-26T09:08:43Z</cp:lastPrinted>
  <dcterms:created xsi:type="dcterms:W3CDTF">2020-04-24T11:26:22Z</dcterms:created>
  <dcterms:modified xsi:type="dcterms:W3CDTF">2023-09-26T13:37:32Z</dcterms:modified>
</cp:coreProperties>
</file>